
<file path=[Content_Types].xml><?xml version="1.0" encoding="utf-8"?>
<Types xmlns="http://schemas.openxmlformats.org/package/2006/content-types">
  <Default Extension="bin" ContentType="application/vnd.openxmlformats-officedocument.oleObject"/>
  <Default Extension="emf" ContentType="image/x-emf"/>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ags/tag2.xml" ContentType="application/vnd.openxmlformats-officedocument.presentationml.tags+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3.xml" ContentType="application/vnd.openxmlformats-officedocument.presentationml.tags+xml"/>
  <Override PartName="/ppt/notesSlides/notesSlide6.xml" ContentType="application/vnd.openxmlformats-officedocument.presentationml.notesSlide+xml"/>
  <Override PartName="/ppt/tags/tag4.xml" ContentType="application/vnd.openxmlformats-officedocument.presentationml.tags+xml"/>
  <Override PartName="/ppt/notesSlides/notesSlide7.xml" ContentType="application/vnd.openxmlformats-officedocument.presentationml.notesSlide+xml"/>
  <Override PartName="/ppt/tags/tag5.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6.xml" ContentType="application/vnd.openxmlformats-officedocument.presentationml.tags+xml"/>
  <Override PartName="/ppt/notesSlides/notesSlide15.xml" ContentType="application/vnd.openxmlformats-officedocument.presentationml.notesSlide+xml"/>
  <Override PartName="/ppt/tags/tag7.xml" ContentType="application/vnd.openxmlformats-officedocument.presentationml.tags+xml"/>
  <Override PartName="/ppt/notesSlides/notesSlide16.xml" ContentType="application/vnd.openxmlformats-officedocument.presentationml.notesSlide+xml"/>
  <Override PartName="/ppt/tags/tag8.xml" ContentType="application/vnd.openxmlformats-officedocument.presentationml.tag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tags/tag11.xml" ContentType="application/vnd.openxmlformats-officedocument.presentationml.tags+xml"/>
  <Override PartName="/ppt/notesSlides/notesSlide26.xml" ContentType="application/vnd.openxmlformats-officedocument.presentationml.notesSlide+xml"/>
  <Override PartName="/ppt/tags/tag12.xml" ContentType="application/vnd.openxmlformats-officedocument.presentationml.tags+xml"/>
  <Override PartName="/ppt/notesSlides/notesSlide27.xml" ContentType="application/vnd.openxmlformats-officedocument.presentationml.notesSlide+xml"/>
  <Override PartName="/ppt/tags/tag13.xml" ContentType="application/vnd.openxmlformats-officedocument.presentationml.tags+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tags/tag14.xml" ContentType="application/vnd.openxmlformats-officedocument.presentationml.tags+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98" r:id="rId4"/>
  </p:sldMasterIdLst>
  <p:notesMasterIdLst>
    <p:notesMasterId r:id="rId50"/>
  </p:notesMasterIdLst>
  <p:sldIdLst>
    <p:sldId id="259" r:id="rId5"/>
    <p:sldId id="2147483642" r:id="rId6"/>
    <p:sldId id="2147480259" r:id="rId7"/>
    <p:sldId id="2147376171" r:id="rId8"/>
    <p:sldId id="2147483647" r:id="rId9"/>
    <p:sldId id="271" r:id="rId10"/>
    <p:sldId id="2147376189" r:id="rId11"/>
    <p:sldId id="2147376211" r:id="rId12"/>
    <p:sldId id="2147376207" r:id="rId13"/>
    <p:sldId id="261" r:id="rId14"/>
    <p:sldId id="2147483633" r:id="rId15"/>
    <p:sldId id="2147483635" r:id="rId16"/>
    <p:sldId id="2147483634" r:id="rId17"/>
    <p:sldId id="2147483644" r:id="rId18"/>
    <p:sldId id="2147376179" r:id="rId19"/>
    <p:sldId id="268" r:id="rId20"/>
    <p:sldId id="265" r:id="rId21"/>
    <p:sldId id="2147376208" r:id="rId22"/>
    <p:sldId id="2147376191" r:id="rId23"/>
    <p:sldId id="2147480258" r:id="rId24"/>
    <p:sldId id="2147483643" r:id="rId25"/>
    <p:sldId id="267" r:id="rId26"/>
    <p:sldId id="263" r:id="rId27"/>
    <p:sldId id="260" r:id="rId28"/>
    <p:sldId id="2147376181" r:id="rId29"/>
    <p:sldId id="2147483636" r:id="rId30"/>
    <p:sldId id="2147483637" r:id="rId31"/>
    <p:sldId id="256" r:id="rId32"/>
    <p:sldId id="272" r:id="rId33"/>
    <p:sldId id="258" r:id="rId34"/>
    <p:sldId id="257" r:id="rId35"/>
    <p:sldId id="2147483646" r:id="rId36"/>
    <p:sldId id="2147480257" r:id="rId37"/>
    <p:sldId id="2147480260" r:id="rId38"/>
    <p:sldId id="2147475302" r:id="rId39"/>
    <p:sldId id="2147483631" r:id="rId40"/>
    <p:sldId id="264" r:id="rId41"/>
    <p:sldId id="262" r:id="rId42"/>
    <p:sldId id="269" r:id="rId43"/>
    <p:sldId id="2147376210" r:id="rId44"/>
    <p:sldId id="2147376212" r:id="rId45"/>
    <p:sldId id="270" r:id="rId46"/>
    <p:sldId id="2147483638" r:id="rId47"/>
    <p:sldId id="524" r:id="rId48"/>
    <p:sldId id="266" r:id="rId49"/>
  </p:sldIdLst>
  <p:sldSz cx="12192000" cy="6858000"/>
  <p:notesSz cx="6858000" cy="9144000"/>
  <p:embeddedFontLst>
    <p:embeddedFont>
      <p:font typeface="Calibri" panose="020F0502020204030204" pitchFamily="34" charset="0"/>
      <p:regular r:id="rId51"/>
      <p:bold r:id="rId52"/>
      <p:italic r:id="rId53"/>
      <p:boldItalic r:id="rId54"/>
    </p:embeddedFont>
    <p:embeddedFont>
      <p:font typeface="Calibri Light" panose="020F0302020204030204" pitchFamily="34" charset="0"/>
      <p:regular r:id="rId55"/>
      <p:italic r:id="rId56"/>
    </p:embeddedFont>
    <p:embeddedFont>
      <p:font typeface="COOP" panose="02010504010101010104" pitchFamily="2" charset="0"/>
      <p:regular r:id="rId57"/>
      <p:bold r:id="rId58"/>
    </p:embeddedFont>
    <p:embeddedFont>
      <p:font typeface="Segoe UI" panose="020B0502040204020203" pitchFamily="34" charset="0"/>
      <p:regular r:id="rId59"/>
      <p:bold r:id="rId60"/>
      <p:italic r:id="rId61"/>
      <p:boldItalic r:id="rId62"/>
    </p:embeddedFont>
    <p:embeddedFont>
      <p:font typeface="Verdana" panose="020B0604030504040204" pitchFamily="34" charset="0"/>
      <p:regular r:id="rId63"/>
      <p:bold r:id="rId64"/>
      <p:italic r:id="rId65"/>
      <p:boldItalic r:id="rId66"/>
    </p:embeddedFont>
    <p:embeddedFont>
      <p:font typeface="Work Sans" pitchFamily="2" charset="0"/>
      <p:regular r:id="rId67"/>
      <p:bold r:id="rId68"/>
      <p:italic r:id="rId69"/>
      <p:boldItalic r:id="rId70"/>
    </p:embeddedFont>
  </p:embeddedFontLst>
  <p:custDataLst>
    <p:tags r:id="rId71"/>
  </p:custDataLst>
  <p:defaultTex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ellener, Louise Norup" initials="HLN" lastIdx="1" clrIdx="0">
    <p:extLst>
      <p:ext uri="{19B8F6BF-5375-455C-9EA6-DF929625EA0E}">
        <p15:presenceInfo xmlns:p15="http://schemas.microsoft.com/office/powerpoint/2012/main" userId="S::M70LE@intra.coop::5375b33a-0d0f-4420-be00-8a4ed4c8945e"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7092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11111111-1111-1111-1111-111111111111}">
  <a:tblStyle styleId="{11111111-1111-1111-1111-111111111111}" styleName="Coop Table Style">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73944" autoAdjust="0"/>
  </p:normalViewPr>
  <p:slideViewPr>
    <p:cSldViewPr snapToGrid="0" snapToObjects="1" showGuides="1">
      <p:cViewPr varScale="1">
        <p:scale>
          <a:sx n="80" d="100"/>
          <a:sy n="80" d="100"/>
        </p:scale>
        <p:origin x="1674" y="9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font" Target="fonts/font13.fntdata"/><Relationship Id="rId68" Type="http://schemas.openxmlformats.org/officeDocument/2006/relationships/font" Target="fonts/font18.fntdata"/><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font" Target="fonts/font3.fntdata"/><Relationship Id="rId58" Type="http://schemas.openxmlformats.org/officeDocument/2006/relationships/font" Target="fonts/font8.fntdata"/><Relationship Id="rId66" Type="http://schemas.openxmlformats.org/officeDocument/2006/relationships/font" Target="fonts/font16.fntdata"/><Relationship Id="rId74" Type="http://schemas.openxmlformats.org/officeDocument/2006/relationships/viewProps" Target="viewProps.xml"/><Relationship Id="rId5" Type="http://schemas.openxmlformats.org/officeDocument/2006/relationships/slide" Target="slides/slide1.xml"/><Relationship Id="rId61" Type="http://schemas.openxmlformats.org/officeDocument/2006/relationships/font" Target="fonts/font11.fntdata"/><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font" Target="fonts/font6.fntdata"/><Relationship Id="rId64" Type="http://schemas.openxmlformats.org/officeDocument/2006/relationships/font" Target="fonts/font14.fntdata"/><Relationship Id="rId69" Type="http://schemas.openxmlformats.org/officeDocument/2006/relationships/font" Target="fonts/font19.fntdata"/><Relationship Id="rId8" Type="http://schemas.openxmlformats.org/officeDocument/2006/relationships/slide" Target="slides/slide4.xml"/><Relationship Id="rId51" Type="http://schemas.openxmlformats.org/officeDocument/2006/relationships/font" Target="fonts/font1.fntdata"/><Relationship Id="rId72" Type="http://schemas.openxmlformats.org/officeDocument/2006/relationships/commentAuthors" Target="commentAuthor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font" Target="fonts/font9.fntdata"/><Relationship Id="rId67" Type="http://schemas.openxmlformats.org/officeDocument/2006/relationships/font" Target="fonts/font17.fntdata"/><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font" Target="fonts/font4.fntdata"/><Relationship Id="rId62" Type="http://schemas.openxmlformats.org/officeDocument/2006/relationships/font" Target="fonts/font12.fntdata"/><Relationship Id="rId70" Type="http://schemas.openxmlformats.org/officeDocument/2006/relationships/font" Target="fonts/font20.fntdata"/><Relationship Id="rId75"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font" Target="fonts/font7.fntdata"/><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font" Target="fonts/font2.fntdata"/><Relationship Id="rId60" Type="http://schemas.openxmlformats.org/officeDocument/2006/relationships/font" Target="fonts/font10.fntdata"/><Relationship Id="rId65" Type="http://schemas.openxmlformats.org/officeDocument/2006/relationships/font" Target="fonts/font15.fntdata"/><Relationship Id="rId7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notesMaster" Target="notesMasters/notesMaster1.xml"/><Relationship Id="rId55" Type="http://schemas.openxmlformats.org/officeDocument/2006/relationships/font" Target="fonts/font5.fntdata"/><Relationship Id="rId76" Type="http://schemas.openxmlformats.org/officeDocument/2006/relationships/tableStyles" Target="tableStyles.xml"/><Relationship Id="rId7" Type="http://schemas.openxmlformats.org/officeDocument/2006/relationships/slide" Target="slides/slide3.xml"/><Relationship Id="rId71" Type="http://schemas.openxmlformats.org/officeDocument/2006/relationships/tags" Target="tags/tag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a-DK"/>
          </a:p>
        </p:txBody>
      </p:sp>
      <p:sp>
        <p:nvSpPr>
          <p:cNvPr id="3" name="Pladsholder til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3095C9B-F8FD-4475-8445-651513050843}" type="datetimeFigureOut">
              <a:rPr lang="da-DK" smtClean="0"/>
              <a:t>22-04-2024</a:t>
            </a:fld>
            <a:endParaRPr lang="da-DK"/>
          </a:p>
        </p:txBody>
      </p:sp>
      <p:sp>
        <p:nvSpPr>
          <p:cNvPr id="4" name="Pladsholder til slidebille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a-DK"/>
          </a:p>
        </p:txBody>
      </p:sp>
      <p:sp>
        <p:nvSpPr>
          <p:cNvPr id="5" name="Pladsholder til no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6" name="Pladsholder til sidefod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a-DK"/>
          </a:p>
        </p:txBody>
      </p:sp>
      <p:sp>
        <p:nvSpPr>
          <p:cNvPr id="7" name="Pladsholder til sli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539A777-A0BB-4A24-B526-3D9567128AE6}" type="slidenum">
              <a:rPr lang="da-DK" smtClean="0"/>
              <a:t>‹nr.›</a:t>
            </a:fld>
            <a:endParaRPr lang="da-DK"/>
          </a:p>
        </p:txBody>
      </p:sp>
    </p:spTree>
    <p:extLst>
      <p:ext uri="{BB962C8B-B14F-4D97-AF65-F5344CB8AC3E}">
        <p14:creationId xmlns:p14="http://schemas.microsoft.com/office/powerpoint/2010/main" val="36075959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tidtilathandle.coop.dk/"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medlem.coop.dk/"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lokaleaktiviteter.coop.dk/cooptober/"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D539A777-A0BB-4A24-B526-3D9567128AE6}" type="slidenum">
              <a:rPr lang="da-DK" smtClean="0"/>
              <a:t>1</a:t>
            </a:fld>
            <a:endParaRPr lang="da-DK"/>
          </a:p>
        </p:txBody>
      </p:sp>
    </p:spTree>
    <p:extLst>
      <p:ext uri="{BB962C8B-B14F-4D97-AF65-F5344CB8AC3E}">
        <p14:creationId xmlns:p14="http://schemas.microsoft.com/office/powerpoint/2010/main" val="15227799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b="0" i="0" dirty="0">
                <a:solidFill>
                  <a:srgbClr val="333333"/>
                </a:solidFill>
                <a:effectLst/>
                <a:latin typeface="Main"/>
              </a:rPr>
              <a:t>Programmet bød på alt fra modeshows og strikkeworkshops, til fællesspisninger, græskarudskæringer, hundeshows, streetbasket, vinsmagninger, og events, hvor børn i alle aldre kunne prøve kræfter med at sidde bag kasseapparatet og betjene kunder. Med Cooptober inviteres alle til at deltage i deres egne lokale fællesskaber. Aktiviteterne er ikke kun en fejring, men også en invitation til alle Coops medlemmer om at deltage, engagere sig og bidrage til fællesskaber i og omkring de butikker, medlemmerne ejer sammen.</a:t>
            </a:r>
          </a:p>
          <a:p>
            <a:endParaRPr lang="da-DK" dirty="0"/>
          </a:p>
          <a:p>
            <a:endParaRPr lang="da-DK" dirty="0"/>
          </a:p>
        </p:txBody>
      </p:sp>
      <p:sp>
        <p:nvSpPr>
          <p:cNvPr id="4" name="Pladsholder til slidenummer 3"/>
          <p:cNvSpPr>
            <a:spLocks noGrp="1"/>
          </p:cNvSpPr>
          <p:nvPr>
            <p:ph type="sldNum" sz="quarter" idx="5"/>
          </p:nvPr>
        </p:nvSpPr>
        <p:spPr/>
        <p:txBody>
          <a:bodyPr/>
          <a:lstStyle/>
          <a:p>
            <a:fld id="{D539A777-A0BB-4A24-B526-3D9567128AE6}" type="slidenum">
              <a:rPr lang="da-DK" smtClean="0"/>
              <a:t>12</a:t>
            </a:fld>
            <a:endParaRPr lang="da-DK"/>
          </a:p>
        </p:txBody>
      </p:sp>
    </p:spTree>
    <p:extLst>
      <p:ext uri="{BB962C8B-B14F-4D97-AF65-F5344CB8AC3E}">
        <p14:creationId xmlns:p14="http://schemas.microsoft.com/office/powerpoint/2010/main" val="3932272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b="0" i="0" dirty="0">
                <a:solidFill>
                  <a:srgbClr val="333333"/>
                </a:solidFill>
                <a:effectLst/>
                <a:latin typeface="Main"/>
              </a:rPr>
              <a:t>Programmet bød på alt fra modeshows og strikkeworkshops, til fællesspisninger, græskarudskæringer, hundeshows, streetbasket, vinsmagninger, og events, hvor børn i alle aldre kunne prøve kræfter med at sidde bag kasseapparatet og betjene kunder. Med Cooptober inviteres alle til at deltage i deres egne lokale fællesskaber. Aktiviteterne er ikke kun en fejring, men også en invitation til alle Coops medlemmer om at deltage, engagere sig og bidrage til fællesskaber i og omkring de butikker, medlemmerne ejer sammen.</a:t>
            </a:r>
          </a:p>
          <a:p>
            <a:endParaRPr lang="da-DK" dirty="0"/>
          </a:p>
        </p:txBody>
      </p:sp>
      <p:sp>
        <p:nvSpPr>
          <p:cNvPr id="4" name="Pladsholder til slidenummer 3"/>
          <p:cNvSpPr>
            <a:spLocks noGrp="1"/>
          </p:cNvSpPr>
          <p:nvPr>
            <p:ph type="sldNum" sz="quarter" idx="5"/>
          </p:nvPr>
        </p:nvSpPr>
        <p:spPr/>
        <p:txBody>
          <a:bodyPr/>
          <a:lstStyle/>
          <a:p>
            <a:fld id="{D539A777-A0BB-4A24-B526-3D9567128AE6}" type="slidenum">
              <a:rPr lang="da-DK" smtClean="0"/>
              <a:t>13</a:t>
            </a:fld>
            <a:endParaRPr lang="da-DK"/>
          </a:p>
        </p:txBody>
      </p:sp>
    </p:spTree>
    <p:extLst>
      <p:ext uri="{BB962C8B-B14F-4D97-AF65-F5344CB8AC3E}">
        <p14:creationId xmlns:p14="http://schemas.microsoft.com/office/powerpoint/2010/main" val="32532661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D539A777-A0BB-4A24-B526-3D9567128AE6}" type="slidenum">
              <a:rPr lang="da-DK" smtClean="0"/>
              <a:t>14</a:t>
            </a:fld>
            <a:endParaRPr lang="da-DK"/>
          </a:p>
        </p:txBody>
      </p:sp>
    </p:spTree>
    <p:extLst>
      <p:ext uri="{BB962C8B-B14F-4D97-AF65-F5344CB8AC3E}">
        <p14:creationId xmlns:p14="http://schemas.microsoft.com/office/powerpoint/2010/main" val="15106325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algn="l"/>
            <a:r>
              <a:rPr lang="da-DK" b="0" i="0" dirty="0">
                <a:solidFill>
                  <a:srgbClr val="333333"/>
                </a:solidFill>
                <a:effectLst/>
                <a:latin typeface="COOP" panose="02010504010101010104" pitchFamily="2" charset="0"/>
              </a:rPr>
              <a:t>Mennesker mødes om fællesmåltidet i hele landet. I Coop tager engagerede medlemmer og lokale bestyrelser i SuperBrugsen, </a:t>
            </a:r>
            <a:r>
              <a:rPr lang="da-DK" b="0" i="0" dirty="0" err="1">
                <a:solidFill>
                  <a:srgbClr val="333333"/>
                </a:solidFill>
                <a:effectLst/>
                <a:latin typeface="COOP" panose="02010504010101010104" pitchFamily="2" charset="0"/>
              </a:rPr>
              <a:t>Dagli’Brugsen</a:t>
            </a:r>
            <a:r>
              <a:rPr lang="da-DK" b="0" i="0" dirty="0">
                <a:solidFill>
                  <a:srgbClr val="333333"/>
                </a:solidFill>
                <a:effectLst/>
                <a:latin typeface="COOP" panose="02010504010101010104" pitchFamily="2" charset="0"/>
              </a:rPr>
              <a:t> og Kvickly initiativ til Vores Madfællesskab.</a:t>
            </a:r>
          </a:p>
          <a:p>
            <a:pPr algn="l"/>
            <a:r>
              <a:rPr lang="da-DK" b="0" i="0" dirty="0">
                <a:solidFill>
                  <a:srgbClr val="333333"/>
                </a:solidFill>
                <a:effectLst/>
                <a:latin typeface="COOP" panose="02010504010101010104" pitchFamily="2" charset="0"/>
              </a:rPr>
              <a:t>Vores Madfællesskab i Coop styrker det lokale sammenhold. I alt har cirka 28.000 mennesker har spist sammen.</a:t>
            </a:r>
          </a:p>
          <a:p>
            <a:pPr algn="l"/>
            <a:endParaRPr lang="da-DK" b="0" i="0" dirty="0">
              <a:solidFill>
                <a:srgbClr val="333333"/>
              </a:solidFill>
              <a:effectLst/>
              <a:latin typeface="COOP" panose="02010504010101010104" pitchFamily="2" charset="0"/>
            </a:endParaRPr>
          </a:p>
          <a:p>
            <a:pPr algn="l"/>
            <a:r>
              <a:rPr lang="da-DK" b="0" i="0" dirty="0">
                <a:solidFill>
                  <a:srgbClr val="333333"/>
                </a:solidFill>
                <a:effectLst/>
                <a:latin typeface="COOP" panose="02010504010101010104" pitchFamily="2" charset="0"/>
              </a:rPr>
              <a:t>På få år er omkring 70 madfællesskaber opstået i lokale butikker i byer som Virklund ved Silkeborg, Gudumholm i Himmerland, Herfølge på Sjælland og Gedser på Falster. Her mødes mellem 60 og 135 borgere i alle aldre mødes en helt almindelig aften og spiser god mad sammen.</a:t>
            </a:r>
            <a:endParaRPr lang="da-DK" dirty="0"/>
          </a:p>
          <a:p>
            <a:endParaRPr lang="da-DK" dirty="0"/>
          </a:p>
          <a:p>
            <a:r>
              <a:rPr lang="da-DK" b="0" i="0" dirty="0">
                <a:solidFill>
                  <a:srgbClr val="333333"/>
                </a:solidFill>
                <a:effectLst/>
                <a:latin typeface="COOP" panose="02010504010101010104" pitchFamily="2" charset="0"/>
              </a:rPr>
              <a:t>Flere af Coops butikker inviterer til debat- og forbrugeraftener om aktuelle tendenser i vores mad og forbrug.</a:t>
            </a:r>
            <a:endParaRPr lang="da-DK" dirty="0"/>
          </a:p>
        </p:txBody>
      </p:sp>
      <p:sp>
        <p:nvSpPr>
          <p:cNvPr id="4" name="Pladsholder til slidenummer 3"/>
          <p:cNvSpPr>
            <a:spLocks noGrp="1"/>
          </p:cNvSpPr>
          <p:nvPr>
            <p:ph type="sldNum" sz="quarter" idx="5"/>
          </p:nvPr>
        </p:nvSpPr>
        <p:spPr/>
        <p:txBody>
          <a:bodyPr/>
          <a:lstStyle/>
          <a:p>
            <a:fld id="{EB224344-5B8A-4826-A093-D68CFFCDF26F}" type="slidenum">
              <a:rPr lang="da-DK" smtClean="0"/>
              <a:t>15</a:t>
            </a:fld>
            <a:endParaRPr lang="da-DK"/>
          </a:p>
        </p:txBody>
      </p:sp>
    </p:spTree>
    <p:extLst>
      <p:ext uri="{BB962C8B-B14F-4D97-AF65-F5344CB8AC3E}">
        <p14:creationId xmlns:p14="http://schemas.microsoft.com/office/powerpoint/2010/main" val="38387429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algn="l"/>
            <a:r>
              <a:rPr lang="da-DK" b="0" i="0" dirty="0">
                <a:solidFill>
                  <a:srgbClr val="333333"/>
                </a:solidFill>
                <a:effectLst/>
                <a:latin typeface="COOP" panose="02010504010101010104" pitchFamily="2" charset="0"/>
              </a:rPr>
              <a:t>Mennesker mødes om fællesmåltidet i hele landet. I Coop tager engagerede medlemmer og lokale bestyrelser i SuperBrugsen, Dagli’Brugsen og Kvickly initiativ til Vores Madfællesskab. Vores Madfællesskab i Coop styrker det lokale sammenhold. I alt har cirka 28.000 mennesker har spist sammen.</a:t>
            </a:r>
          </a:p>
          <a:p>
            <a:pPr algn="l"/>
            <a:endParaRPr lang="da-DK" b="0" i="0" dirty="0">
              <a:solidFill>
                <a:srgbClr val="333333"/>
              </a:solidFill>
              <a:effectLst/>
              <a:latin typeface="COOP" panose="02010504010101010104" pitchFamily="2" charset="0"/>
            </a:endParaRPr>
          </a:p>
          <a:p>
            <a:pPr algn="l"/>
            <a:r>
              <a:rPr lang="da-DK" b="0" i="0" dirty="0">
                <a:solidFill>
                  <a:srgbClr val="333333"/>
                </a:solidFill>
                <a:effectLst/>
                <a:latin typeface="COOP" panose="02010504010101010104" pitchFamily="2" charset="0"/>
              </a:rPr>
              <a:t>På få år er omkring 70 madfællesskaber opstået i lokale butikker i byer som Virklund ved Silkeborg, Gudumholm i Himmerland, Herfølge på Sjælland og Gedser på Falster. Her mødes mellem 60 og 135 borgere i alle aldre mødes en helt almindelig aften og spiser god mad sammen.</a:t>
            </a:r>
            <a:endParaRPr lang="da-DK" dirty="0"/>
          </a:p>
          <a:p>
            <a:endParaRPr lang="da-DK" dirty="0"/>
          </a:p>
          <a:p>
            <a:r>
              <a:rPr lang="da-DK" b="0" i="0" dirty="0">
                <a:solidFill>
                  <a:srgbClr val="333333"/>
                </a:solidFill>
                <a:effectLst/>
                <a:latin typeface="COOP" panose="02010504010101010104" pitchFamily="2" charset="0"/>
              </a:rPr>
              <a:t>Flere af Coops butikker inviterer til debat- og forbrugeraftener om aktuelle tendenser i vores mad og forbrug.</a:t>
            </a:r>
            <a:endParaRPr lang="da-DK" dirty="0"/>
          </a:p>
          <a:p>
            <a:endParaRPr lang="da-DK" dirty="0"/>
          </a:p>
        </p:txBody>
      </p:sp>
      <p:sp>
        <p:nvSpPr>
          <p:cNvPr id="4" name="Pladsholder til slidenummer 3"/>
          <p:cNvSpPr>
            <a:spLocks noGrp="1"/>
          </p:cNvSpPr>
          <p:nvPr>
            <p:ph type="sldNum" sz="quarter" idx="5"/>
          </p:nvPr>
        </p:nvSpPr>
        <p:spPr/>
        <p:txBody>
          <a:bodyPr/>
          <a:lstStyle/>
          <a:p>
            <a:fld id="{D539A777-A0BB-4A24-B526-3D9567128AE6}" type="slidenum">
              <a:rPr lang="da-DK" smtClean="0"/>
              <a:t>16</a:t>
            </a:fld>
            <a:endParaRPr lang="da-DK"/>
          </a:p>
        </p:txBody>
      </p:sp>
    </p:spTree>
    <p:extLst>
      <p:ext uri="{BB962C8B-B14F-4D97-AF65-F5344CB8AC3E}">
        <p14:creationId xmlns:p14="http://schemas.microsoft.com/office/powerpoint/2010/main" val="15586786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a:xfrm>
            <a:off x="420688" y="1243013"/>
            <a:ext cx="5964237" cy="3355975"/>
          </a:xfrm>
        </p:spPr>
      </p:sp>
      <p:sp>
        <p:nvSpPr>
          <p:cNvPr id="3" name="Pladsholder til noter 2"/>
          <p:cNvSpPr>
            <a:spLocks noGrp="1"/>
          </p:cNvSpPr>
          <p:nvPr>
            <p:ph type="body" idx="1"/>
          </p:nvPr>
        </p:nvSpPr>
        <p:spPr/>
        <p:txBody>
          <a:bodyPr>
            <a:normAutofit/>
          </a:bodyPr>
          <a:lstStyle/>
          <a:p>
            <a:pPr>
              <a:buClr>
                <a:srgbClr val="C00000"/>
              </a:buClr>
            </a:pPr>
            <a:r>
              <a:rPr lang="da-DK" sz="1400" b="0" dirty="0">
                <a:latin typeface="COOP" panose="02010504010101010104" pitchFamily="2" charset="0"/>
              </a:rPr>
              <a:t>Et aktivt fællesskab</a:t>
            </a:r>
          </a:p>
          <a:p>
            <a:pPr>
              <a:buClr>
                <a:srgbClr val="C00000"/>
              </a:buClr>
            </a:pPr>
            <a:r>
              <a:rPr lang="da-DK" sz="1400" b="0" dirty="0">
                <a:latin typeface="COOP" panose="02010504010101010104" pitchFamily="2" charset="0"/>
              </a:rPr>
              <a:t>Landsrådets vigtigste opgave er at repræsentere vores 1,9 millioner medlemmer, når vi udvikler vores fælles virksomhed. Coops landsråd er et fællesskab, hvor medlemmerne engagerer sig, har lyst til dialog, udfordrer hinandens synspunkter og mødes for at udvikle en af landets største virksomheder. Sammen arbejder vi for at gøre det nemmere for alle Coops medlemmer at leve trygt, sundt og bæredygtigt.</a:t>
            </a:r>
          </a:p>
          <a:p>
            <a:pPr>
              <a:buClr>
                <a:srgbClr val="C00000"/>
              </a:buClr>
            </a:pPr>
            <a:endParaRPr lang="da-DK" sz="1400" b="0" dirty="0">
              <a:latin typeface="COOP" panose="02010504010101010104" pitchFamily="2" charset="0"/>
            </a:endParaRPr>
          </a:p>
          <a:p>
            <a:pPr>
              <a:buClr>
                <a:srgbClr val="C00000"/>
              </a:buClr>
            </a:pPr>
            <a:r>
              <a:rPr lang="da-DK" sz="1400" b="0" dirty="0">
                <a:latin typeface="COOP" panose="02010504010101010104" pitchFamily="2" charset="0"/>
              </a:rPr>
              <a:t>Landsrådet er vigtigt, fordi det er medlemmerne af landsrådet, som er med til at sætte retningen for Coop – blandt andet vores dagligvarebutikker, vores bank og vores andelsforening. Det er landsrådet, som vælger andelsforeningen Coops øverste bestyrelse, bestyrelsen for Coop amba.</a:t>
            </a:r>
          </a:p>
        </p:txBody>
      </p:sp>
      <p:sp>
        <p:nvSpPr>
          <p:cNvPr id="4" name="Pladsholder til diasnummer 3"/>
          <p:cNvSpPr>
            <a:spLocks noGrp="1"/>
          </p:cNvSpPr>
          <p:nvPr>
            <p:ph type="sldNum" sz="quarter" idx="10"/>
          </p:nvPr>
        </p:nvSpPr>
        <p:spPr/>
        <p:txBody>
          <a:bodyPr/>
          <a:lstStyle/>
          <a:p>
            <a:fld id="{F3F6DB58-EDC5-B04E-8F5E-1326227AD2F1}" type="slidenum">
              <a:rPr lang="da-DK" smtClean="0"/>
              <a:pPr/>
              <a:t>18</a:t>
            </a:fld>
            <a:endParaRPr lang="da-DK"/>
          </a:p>
        </p:txBody>
      </p:sp>
    </p:spTree>
    <p:extLst>
      <p:ext uri="{BB962C8B-B14F-4D97-AF65-F5344CB8AC3E}">
        <p14:creationId xmlns:p14="http://schemas.microsoft.com/office/powerpoint/2010/main" val="19362476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a:xfrm>
            <a:off x="420688" y="1243013"/>
            <a:ext cx="5964237" cy="3355975"/>
          </a:xfrm>
        </p:spPr>
      </p:sp>
      <p:sp>
        <p:nvSpPr>
          <p:cNvPr id="3" name="Pladsholder til noter 2"/>
          <p:cNvSpPr>
            <a:spLocks noGrp="1"/>
          </p:cNvSpPr>
          <p:nvPr>
            <p:ph type="body" idx="1"/>
          </p:nvPr>
        </p:nvSpPr>
        <p:spPr/>
        <p:txBody>
          <a:bodyPr>
            <a:normAutofit/>
          </a:bodyPr>
          <a:lstStyle/>
          <a:p>
            <a:r>
              <a:rPr lang="da-DK" dirty="0"/>
              <a:t>Styrk din faglighed og vær med til at sætte retningen for en af Danmarks største virksomheder. Når du bliver valgt til Coops landsråd, udvikler du dig i mødet med 125 andre engagerede mennesker fra hele Danmark, Grønland og Færøerne.</a:t>
            </a:r>
          </a:p>
          <a:p>
            <a:endParaRPr lang="da-DK" dirty="0"/>
          </a:p>
          <a:p>
            <a:r>
              <a:rPr lang="da-DK" dirty="0"/>
              <a:t>Du bliver valgt for to år ad gangen og bliver ambassadør for Coops 2 mio. medlemmer</a:t>
            </a:r>
          </a:p>
          <a:p>
            <a:r>
              <a:rPr lang="da-DK" dirty="0"/>
              <a:t>Du bliver sparringspartner for Coop ambas bestyrelse og datterselskabernes direktioner</a:t>
            </a:r>
          </a:p>
          <a:p>
            <a:r>
              <a:rPr lang="da-DK" dirty="0"/>
              <a:t>Du får viden om Coops arbejde med ansvarligt forbrug, købmandskab, fødevaresikkerhed, investeringer til gavn for medlemmerne og vores butikkers bidrag til den grønne omstilling</a:t>
            </a:r>
          </a:p>
          <a:p>
            <a:r>
              <a:rPr lang="da-DK" dirty="0"/>
              <a:t>Du deltager i 2 nationale og 2 regionale møder om året</a:t>
            </a:r>
          </a:p>
          <a:p>
            <a:r>
              <a:rPr lang="da-DK" dirty="0"/>
              <a:t>Du modtager et årligt skattepligtigt vederlag på 14.647 kroner og et skattepligtigt internettillæg på 3.000 kroner</a:t>
            </a:r>
          </a:p>
          <a:p>
            <a:r>
              <a:rPr lang="da-DK" dirty="0"/>
              <a:t>Du får et stort netværk med andre ildsjæle</a:t>
            </a:r>
          </a:p>
          <a:p>
            <a:r>
              <a:rPr lang="da-DK" dirty="0"/>
              <a:t>Du får mulighed for at benytte dig af Coop ambas uddannelsestilbud for medlemsvalgte</a:t>
            </a:r>
          </a:p>
          <a:p>
            <a:r>
              <a:rPr lang="da-DK" dirty="0"/>
              <a:t>Du får kørselsgodtgørelse</a:t>
            </a:r>
          </a:p>
          <a:p>
            <a:endParaRPr lang="da-DK" dirty="0"/>
          </a:p>
          <a:p>
            <a:endParaRPr lang="da-DK" dirty="0"/>
          </a:p>
        </p:txBody>
      </p:sp>
      <p:sp>
        <p:nvSpPr>
          <p:cNvPr id="4" name="Pladsholder til diasnummer 3"/>
          <p:cNvSpPr>
            <a:spLocks noGrp="1"/>
          </p:cNvSpPr>
          <p:nvPr>
            <p:ph type="sldNum" sz="quarter" idx="10"/>
          </p:nvPr>
        </p:nvSpPr>
        <p:spPr/>
        <p:txBody>
          <a:bodyPr/>
          <a:lstStyle/>
          <a:p>
            <a:fld id="{F3F6DB58-EDC5-B04E-8F5E-1326227AD2F1}" type="slidenum">
              <a:rPr lang="da-DK" smtClean="0"/>
              <a:pPr/>
              <a:t>19</a:t>
            </a:fld>
            <a:endParaRPr lang="da-DK"/>
          </a:p>
        </p:txBody>
      </p:sp>
    </p:spTree>
    <p:extLst>
      <p:ext uri="{BB962C8B-B14F-4D97-AF65-F5344CB8AC3E}">
        <p14:creationId xmlns:p14="http://schemas.microsoft.com/office/powerpoint/2010/main" val="36377451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a:xfrm>
            <a:off x="420688" y="1243013"/>
            <a:ext cx="5964237" cy="3355975"/>
          </a:xfrm>
        </p:spPr>
      </p:sp>
      <p:sp>
        <p:nvSpPr>
          <p:cNvPr id="3" name="Pladsholder til noter 2"/>
          <p:cNvSpPr>
            <a:spLocks noGrp="1"/>
          </p:cNvSpPr>
          <p:nvPr>
            <p:ph type="body" idx="1"/>
          </p:nvPr>
        </p:nvSpPr>
        <p:spPr/>
        <p:txBody>
          <a:bodyPr>
            <a:normAutofit/>
          </a:bodyPr>
          <a:lstStyle/>
          <a:p>
            <a:r>
              <a:rPr lang="da-DK" dirty="0"/>
              <a:t>Et aktivt fællesskab</a:t>
            </a:r>
          </a:p>
          <a:p>
            <a:r>
              <a:rPr lang="da-DK" dirty="0"/>
              <a:t>Landsrådets vigtigste opgave er at repræsentere vores 2 millioner medlemmer, når vi udvikler vores fælles virksomhed. Coops landsråd er et fællesskab, hvor medlemmerne engagerer sig, har lyst til dialog, udfordrer hinandens synspunkter og mødes for at udvikle en af landets største virksomheder. Sammen arbejder vi for at gøre det nemmere for alle Coops medlemmer at leve trygt, sundt og bæredygtigt.</a:t>
            </a:r>
          </a:p>
          <a:p>
            <a:endParaRPr lang="da-DK" dirty="0"/>
          </a:p>
          <a:p>
            <a:r>
              <a:rPr lang="da-DK" dirty="0"/>
              <a:t>Landsrådet er vigtigt, fordi det er medlemmerne af landsrådet, som er med til at sætte retningen for Coop – blandt andet vores dagligvarebutikker, vores bank og vores andelsforening. Det er landsrådet, som vælger andelsforeningen Coops øverste bestyrelse, bestyrelsen for Coop amba.</a:t>
            </a:r>
          </a:p>
          <a:p>
            <a:endParaRPr lang="da-DK" dirty="0"/>
          </a:p>
          <a:p>
            <a:r>
              <a:rPr lang="da-DK" dirty="0"/>
              <a:t>Hvorfor stille op?</a:t>
            </a:r>
          </a:p>
          <a:p>
            <a:r>
              <a:rPr lang="da-DK" dirty="0"/>
              <a:t>At stille op som kandidat til landsrådet er både et personligt valg og et bidrag til fællesskabet. 3 gode grunde til at stille op:</a:t>
            </a:r>
          </a:p>
          <a:p>
            <a:r>
              <a:rPr lang="da-DK" dirty="0"/>
              <a:t>• Du får indflydelse og vælger blandt andet Coops øverste bestyrelse </a:t>
            </a:r>
          </a:p>
          <a:p>
            <a:r>
              <a:rPr lang="da-DK" dirty="0"/>
              <a:t>• Du får et unikt landsdækkende netværk </a:t>
            </a:r>
          </a:p>
          <a:p>
            <a:r>
              <a:rPr lang="da-DK" dirty="0"/>
              <a:t>• Du får ny viden og erfaring, som du kan bruge personligt og professionelt</a:t>
            </a:r>
          </a:p>
        </p:txBody>
      </p:sp>
      <p:sp>
        <p:nvSpPr>
          <p:cNvPr id="4" name="Pladsholder til diasnummer 3"/>
          <p:cNvSpPr>
            <a:spLocks noGrp="1"/>
          </p:cNvSpPr>
          <p:nvPr>
            <p:ph type="sldNum" sz="quarter" idx="10"/>
          </p:nvPr>
        </p:nvSpPr>
        <p:spPr/>
        <p:txBody>
          <a:bodyPr/>
          <a:lstStyle/>
          <a:p>
            <a:fld id="{F3F6DB58-EDC5-B04E-8F5E-1326227AD2F1}" type="slidenum">
              <a:rPr lang="da-DK" smtClean="0"/>
              <a:pPr/>
              <a:t>20</a:t>
            </a:fld>
            <a:endParaRPr lang="da-DK"/>
          </a:p>
        </p:txBody>
      </p:sp>
    </p:spTree>
    <p:extLst>
      <p:ext uri="{BB962C8B-B14F-4D97-AF65-F5344CB8AC3E}">
        <p14:creationId xmlns:p14="http://schemas.microsoft.com/office/powerpoint/2010/main" val="129400361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Coops landsråd til morgengymnastik </a:t>
            </a:r>
            <a:r>
              <a:rPr lang="da-DK" dirty="0" err="1"/>
              <a:t>ifm</a:t>
            </a:r>
            <a:r>
              <a:rPr lang="da-DK" dirty="0"/>
              <a:t> landsrådsmøde november 2023</a:t>
            </a:r>
          </a:p>
        </p:txBody>
      </p:sp>
      <p:sp>
        <p:nvSpPr>
          <p:cNvPr id="4" name="Pladsholder til slidenummer 3"/>
          <p:cNvSpPr>
            <a:spLocks noGrp="1"/>
          </p:cNvSpPr>
          <p:nvPr>
            <p:ph type="sldNum" sz="quarter" idx="5"/>
          </p:nvPr>
        </p:nvSpPr>
        <p:spPr/>
        <p:txBody>
          <a:bodyPr/>
          <a:lstStyle/>
          <a:p>
            <a:fld id="{D539A777-A0BB-4A24-B526-3D9567128AE6}" type="slidenum">
              <a:rPr lang="da-DK" smtClean="0"/>
              <a:t>21</a:t>
            </a:fld>
            <a:endParaRPr lang="da-DK"/>
          </a:p>
        </p:txBody>
      </p:sp>
    </p:spTree>
    <p:extLst>
      <p:ext uri="{BB962C8B-B14F-4D97-AF65-F5344CB8AC3E}">
        <p14:creationId xmlns:p14="http://schemas.microsoft.com/office/powerpoint/2010/main" val="6839323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Samvirke er Coops medlemsmagasin til den nysgerrige forbruger. Månedsmagasinet Samvirke findes i alle Coops butikker og er gratis, når du er medlem. Det kan også læses digitalt i Coop app’en eller på samvirke.dk, hvor der findes endnu flere opskrifter, artikler og videoer. </a:t>
            </a:r>
          </a:p>
          <a:p>
            <a:endParaRPr lang="da-DK" dirty="0"/>
          </a:p>
          <a:p>
            <a:r>
              <a:rPr lang="da-DK" dirty="0"/>
              <a:t>Find også Samvirke på Instagram. </a:t>
            </a:r>
          </a:p>
          <a:p>
            <a:endParaRPr lang="da-DK" dirty="0"/>
          </a:p>
          <a:p>
            <a:r>
              <a:rPr lang="da-DK" dirty="0"/>
              <a:t>Samvirke er Danmarks mest udbredte og mest læste månedsmagasin med 936.000 læsere hver måned. Tal fra Gallup (2023). </a:t>
            </a:r>
          </a:p>
        </p:txBody>
      </p:sp>
      <p:sp>
        <p:nvSpPr>
          <p:cNvPr id="4" name="Pladsholder til slidenummer 3"/>
          <p:cNvSpPr>
            <a:spLocks noGrp="1"/>
          </p:cNvSpPr>
          <p:nvPr>
            <p:ph type="sldNum" sz="quarter" idx="5"/>
          </p:nvPr>
        </p:nvSpPr>
        <p:spPr/>
        <p:txBody>
          <a:bodyPr/>
          <a:lstStyle/>
          <a:p>
            <a:fld id="{D539A777-A0BB-4A24-B526-3D9567128AE6}" type="slidenum">
              <a:rPr lang="da-DK" smtClean="0"/>
              <a:t>23</a:t>
            </a:fld>
            <a:endParaRPr lang="da-DK"/>
          </a:p>
        </p:txBody>
      </p:sp>
    </p:spTree>
    <p:extLst>
      <p:ext uri="{BB962C8B-B14F-4D97-AF65-F5344CB8AC3E}">
        <p14:creationId xmlns:p14="http://schemas.microsoft.com/office/powerpoint/2010/main" val="41393385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EB224344-5B8A-4826-A093-D68CFFCDF26F}" type="slidenum">
              <a:rPr lang="da-DK" smtClean="0"/>
              <a:t>2</a:t>
            </a:fld>
            <a:endParaRPr lang="da-DK"/>
          </a:p>
        </p:txBody>
      </p:sp>
    </p:spTree>
    <p:extLst>
      <p:ext uri="{BB962C8B-B14F-4D97-AF65-F5344CB8AC3E}">
        <p14:creationId xmlns:p14="http://schemas.microsoft.com/office/powerpoint/2010/main" val="334700753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dirty="0"/>
              <a:t>Vi har en historie, vi er stolte af, men det er også en historie, der forpligter. </a:t>
            </a:r>
            <a:r>
              <a:rPr lang="da-DK" sz="1200" dirty="0">
                <a:solidFill>
                  <a:schemeClr val="bg1"/>
                </a:solidFill>
                <a:latin typeface="+mj-lt"/>
              </a:rPr>
              <a:t>Coop er og har altid været </a:t>
            </a:r>
            <a:r>
              <a:rPr lang="da-DK" sz="1200" b="1" dirty="0">
                <a:solidFill>
                  <a:schemeClr val="bg1"/>
                </a:solidFill>
                <a:latin typeface="+mj-lt"/>
              </a:rPr>
              <a:t>førende inden for ansvarlighed</a:t>
            </a:r>
            <a:r>
              <a:rPr lang="da-DK" sz="1200" dirty="0">
                <a:solidFill>
                  <a:schemeClr val="bg1"/>
                </a:solidFill>
                <a:latin typeface="+mj-lt"/>
              </a:rPr>
              <a:t>. Det er en naturlig del af vores DNA.</a:t>
            </a:r>
          </a:p>
          <a:p>
            <a:endParaRPr lang="da-DK" dirty="0"/>
          </a:p>
          <a:p>
            <a:r>
              <a:rPr lang="da-DK" b="0" i="0" dirty="0">
                <a:solidFill>
                  <a:srgbClr val="000000"/>
                </a:solidFill>
                <a:effectLst/>
                <a:latin typeface="COOP" panose="02010504010101010104" pitchFamily="2" charset="0"/>
              </a:rPr>
              <a:t>I Coop har det altid været en hjertesag at kæmpe for forbrugerne, tilbyde kompromisløse og gode varer, dele vores viden og arbejde for et bedre klima og miljø. Ansvarlighed i Coop spænder vidt, og det er blevet til rigtig mange ansvarlighedshandlinger gennem årene. Handlinger skabt for og med de danske forbrugere. </a:t>
            </a:r>
          </a:p>
          <a:p>
            <a:endParaRPr lang="da-DK" b="0" i="0" dirty="0">
              <a:solidFill>
                <a:srgbClr val="FFFFFF"/>
              </a:solidFill>
              <a:effectLst/>
              <a:latin typeface="COOP" panose="02010504010101010104" pitchFamily="2" charset="0"/>
            </a:endParaRPr>
          </a:p>
          <a:p>
            <a:r>
              <a:rPr lang="da-DK" b="0" i="0" dirty="0">
                <a:solidFill>
                  <a:srgbClr val="FFFFFF"/>
                </a:solidFill>
                <a:effectLst/>
                <a:latin typeface="COOP" panose="02010504010101010104" pitchFamily="2" charset="0"/>
              </a:rPr>
              <a:t>Sammen med de danske forbrugere sætter vi retningen for en grønnere og bedre fremtid. </a:t>
            </a:r>
            <a:endParaRPr lang="da-DK" dirty="0"/>
          </a:p>
          <a:p>
            <a:endParaRPr lang="da-DK" dirty="0"/>
          </a:p>
          <a:p>
            <a:r>
              <a:rPr lang="da-DK" dirty="0"/>
              <a:t>Vi har samlet 187 af de vigtigste ansvarlighedsindsatser, som kunder og medlemmer har fået med i indkøbsposen gennem tiden, på siden </a:t>
            </a:r>
            <a:r>
              <a:rPr lang="da-DK" dirty="0">
                <a:hlinkClick r:id="rId3"/>
              </a:rPr>
              <a:t>https://tidtilathandle.coop.dk/</a:t>
            </a:r>
            <a:r>
              <a:rPr lang="da-DK" dirty="0"/>
              <a:t> og i et magasin. Magasinet er tilgængeligt på tidtilathandle.coop.dk/ansvarlighedsmagasin.</a:t>
            </a:r>
          </a:p>
        </p:txBody>
      </p:sp>
      <p:sp>
        <p:nvSpPr>
          <p:cNvPr id="4" name="Pladsholder til slidenummer 3"/>
          <p:cNvSpPr>
            <a:spLocks noGrp="1"/>
          </p:cNvSpPr>
          <p:nvPr>
            <p:ph type="sldNum" sz="quarter" idx="5"/>
          </p:nvPr>
        </p:nvSpPr>
        <p:spPr/>
        <p:txBody>
          <a:bodyPr/>
          <a:lstStyle/>
          <a:p>
            <a:fld id="{EB224344-5B8A-4826-A093-D68CFFCDF26F}" type="slidenum">
              <a:rPr lang="da-DK" smtClean="0"/>
              <a:t>25</a:t>
            </a:fld>
            <a:endParaRPr lang="da-DK"/>
          </a:p>
        </p:txBody>
      </p:sp>
    </p:spTree>
    <p:extLst>
      <p:ext uri="{BB962C8B-B14F-4D97-AF65-F5344CB8AC3E}">
        <p14:creationId xmlns:p14="http://schemas.microsoft.com/office/powerpoint/2010/main" val="57657080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Tag den forreste / Klima Kvickly</a:t>
            </a:r>
          </a:p>
          <a:p>
            <a:endParaRPr lang="da-DK" dirty="0"/>
          </a:p>
          <a:p>
            <a:r>
              <a:rPr lang="da-DK" dirty="0"/>
              <a:t>Coop har det sidste år testet mærket "Tag den forreste" hos Klima Kvickly i Aarhus. Tiltaget har reduceret butikkens madspild med mere end 50 procent, og budskabet er nu i gang med at blive rullet ud på landsplan til kæderne Kvickly, SuperBrugsen, Coop og Brugsen.</a:t>
            </a:r>
          </a:p>
          <a:p>
            <a:endParaRPr lang="da-DK" dirty="0"/>
          </a:p>
          <a:p>
            <a:pPr algn="l"/>
            <a:r>
              <a:rPr lang="da-DK" b="0" i="0" dirty="0">
                <a:solidFill>
                  <a:srgbClr val="333333"/>
                </a:solidFill>
                <a:effectLst/>
                <a:latin typeface="Main"/>
              </a:rPr>
              <a:t>I maj 2022 år blev Kvickly i Aarhus erstattet af </a:t>
            </a:r>
            <a:r>
              <a:rPr lang="da-DK" b="0" i="1" dirty="0">
                <a:solidFill>
                  <a:srgbClr val="333333"/>
                </a:solidFill>
                <a:effectLst/>
                <a:latin typeface="Main"/>
              </a:rPr>
              <a:t>Klima Kvickly</a:t>
            </a:r>
            <a:r>
              <a:rPr lang="da-DK" b="0" i="0" dirty="0">
                <a:solidFill>
                  <a:srgbClr val="333333"/>
                </a:solidFill>
                <a:effectLst/>
                <a:latin typeface="Main"/>
              </a:rPr>
              <a:t>. Det er Coops klima-laboratorie, hvor Coop afprøver en lang række forskellige tiltag, der guider kunderne til at træffe klimavenlige beslutninger, når de køber ind. Klima Kvickly har på bare et halvt år påvirket kunderne til at ændre på sammensætningen af varer, de køber, så klimaudledningen fra den gennemsnitlige fødevare i butikken nu er lig Coops samlede mål for klimapåvirkningen fra fødevaresalget i alle butikker i 2030, i henhold til Coops klimaplan.</a:t>
            </a:r>
          </a:p>
          <a:p>
            <a:pPr algn="l"/>
            <a:endParaRPr lang="da-DK" b="0" i="0" dirty="0">
              <a:solidFill>
                <a:srgbClr val="333333"/>
              </a:solidFill>
              <a:effectLst/>
              <a:latin typeface="Main"/>
            </a:endParaRPr>
          </a:p>
          <a:p>
            <a:pPr algn="l"/>
            <a:r>
              <a:rPr lang="da-DK" b="0" i="0" dirty="0">
                <a:solidFill>
                  <a:srgbClr val="333333"/>
                </a:solidFill>
                <a:effectLst/>
                <a:latin typeface="Main"/>
              </a:rPr>
              <a:t>Læs mere her https://info.coop.dk/kontakt/pressekontakt/pressemeddelelser/coop-opfordrer-kunder-til-at-tage-den-forreste-vare/ </a:t>
            </a:r>
          </a:p>
        </p:txBody>
      </p:sp>
      <p:sp>
        <p:nvSpPr>
          <p:cNvPr id="4" name="Pladsholder til slidenummer 3"/>
          <p:cNvSpPr>
            <a:spLocks noGrp="1"/>
          </p:cNvSpPr>
          <p:nvPr>
            <p:ph type="sldNum" sz="quarter" idx="5"/>
          </p:nvPr>
        </p:nvSpPr>
        <p:spPr/>
        <p:txBody>
          <a:bodyPr/>
          <a:lstStyle/>
          <a:p>
            <a:fld id="{D539A777-A0BB-4A24-B526-3D9567128AE6}" type="slidenum">
              <a:rPr lang="da-DK" smtClean="0"/>
              <a:t>26</a:t>
            </a:fld>
            <a:endParaRPr lang="da-DK"/>
          </a:p>
        </p:txBody>
      </p:sp>
    </p:spTree>
    <p:extLst>
      <p:ext uri="{BB962C8B-B14F-4D97-AF65-F5344CB8AC3E}">
        <p14:creationId xmlns:p14="http://schemas.microsoft.com/office/powerpoint/2010/main" val="260635898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Forbrugerne skal have mulighed for at vælge produkter uden PFAS. Derfor indfører nu Coop et "Fri for PFAS" mærke.</a:t>
            </a:r>
          </a:p>
        </p:txBody>
      </p:sp>
      <p:sp>
        <p:nvSpPr>
          <p:cNvPr id="4" name="Pladsholder til slidenummer 3"/>
          <p:cNvSpPr>
            <a:spLocks noGrp="1"/>
          </p:cNvSpPr>
          <p:nvPr>
            <p:ph type="sldNum" sz="quarter" idx="5"/>
          </p:nvPr>
        </p:nvSpPr>
        <p:spPr/>
        <p:txBody>
          <a:bodyPr/>
          <a:lstStyle/>
          <a:p>
            <a:fld id="{D539A777-A0BB-4A24-B526-3D9567128AE6}" type="slidenum">
              <a:rPr lang="da-DK" smtClean="0"/>
              <a:t>27</a:t>
            </a:fld>
            <a:endParaRPr lang="da-DK"/>
          </a:p>
        </p:txBody>
      </p:sp>
    </p:spTree>
    <p:extLst>
      <p:ext uri="{BB962C8B-B14F-4D97-AF65-F5344CB8AC3E}">
        <p14:creationId xmlns:p14="http://schemas.microsoft.com/office/powerpoint/2010/main" val="284415156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200" dirty="0">
                <a:effectLst/>
                <a:latin typeface="Verdana" panose="020B0604030504040204" pitchFamily="34" charset="0"/>
                <a:ea typeface="Calibri" panose="020F0502020204030204" pitchFamily="34" charset="0"/>
              </a:rPr>
              <a:t>FILM: Coop 2023: Året der gik</a:t>
            </a:r>
          </a:p>
          <a:p>
            <a:r>
              <a:rPr lang="da-DK" sz="1200" dirty="0">
                <a:effectLst/>
                <a:latin typeface="Verdana" panose="020B0604030504040204" pitchFamily="34" charset="0"/>
                <a:ea typeface="Calibri" panose="020F0502020204030204" pitchFamily="34" charset="0"/>
              </a:rPr>
              <a:t>Vi vil især huske 2023 for de grundlæggende, historiske forandringer, året bød på. Her er nogle glimt fra de milepæle, vi nåede sammen</a:t>
            </a:r>
          </a:p>
          <a:p>
            <a:r>
              <a:rPr lang="da-DK" sz="1200" b="0" i="0" dirty="0">
                <a:solidFill>
                  <a:srgbClr val="000000"/>
                </a:solidFill>
                <a:effectLst/>
                <a:latin typeface="COOP" panose="02010504010101010104" pitchFamily="2" charset="0"/>
              </a:rPr>
              <a:t>Her er et glimt fra en del af det, vi opnåede sammen i 2023. Tak for i år.</a:t>
            </a:r>
            <a:endParaRPr lang="da-DK" sz="1800" b="0" i="0" dirty="0">
              <a:solidFill>
                <a:srgbClr val="000000"/>
              </a:solidFill>
              <a:effectLst/>
              <a:latin typeface="Segoe UI" panose="020B0502040204020203" pitchFamily="34" charset="0"/>
            </a:endParaRPr>
          </a:p>
          <a:p>
            <a:endParaRPr lang="da-DK" dirty="0"/>
          </a:p>
          <a:p>
            <a:pPr marL="0" marR="0" lvl="0" indent="0" algn="l" defTabSz="914400" rtl="0" eaLnBrk="1" fontAlgn="auto" latinLnBrk="0" hangingPunct="1">
              <a:lnSpc>
                <a:spcPct val="100000"/>
              </a:lnSpc>
              <a:spcBef>
                <a:spcPts val="0"/>
              </a:spcBef>
              <a:spcAft>
                <a:spcPts val="0"/>
              </a:spcAft>
              <a:buClrTx/>
              <a:buSzTx/>
              <a:buFontTx/>
              <a:buNone/>
              <a:tabLst/>
              <a:defRPr/>
            </a:pPr>
            <a:r>
              <a:rPr lang="da-DK" sz="1200" dirty="0">
                <a:effectLst/>
                <a:latin typeface="Verdana" panose="020B0604030504040204" pitchFamily="34" charset="0"/>
                <a:ea typeface="Calibri" panose="020F0502020204030204" pitchFamily="34" charset="0"/>
              </a:rPr>
              <a:t>NB! Filmen åbner i egen browser ved klik på billedet. </a:t>
            </a:r>
          </a:p>
          <a:p>
            <a:pPr marL="0" marR="0" lvl="0" indent="0" algn="l" defTabSz="914400" rtl="0" eaLnBrk="1" fontAlgn="auto" latinLnBrk="0" hangingPunct="1">
              <a:lnSpc>
                <a:spcPct val="100000"/>
              </a:lnSpc>
              <a:spcBef>
                <a:spcPts val="0"/>
              </a:spcBef>
              <a:spcAft>
                <a:spcPts val="0"/>
              </a:spcAft>
              <a:buClrTx/>
              <a:buSzTx/>
              <a:buFontTx/>
              <a:buNone/>
              <a:tabLst/>
              <a:defRPr/>
            </a:pPr>
            <a:r>
              <a:rPr lang="da-DK" sz="1200" dirty="0">
                <a:effectLst/>
                <a:latin typeface="Verdana" panose="020B0604030504040204" pitchFamily="34" charset="0"/>
                <a:ea typeface="Calibri" panose="020F0502020204030204" pitchFamily="34" charset="0"/>
              </a:rPr>
              <a:t>Hvis det ikke virker: kopier dette link ind i browser: </a:t>
            </a:r>
            <a:r>
              <a:rPr lang="da-DK" dirty="0"/>
              <a:t>https://foreningencoop.videomarketingplatform.co/coop-2023-aret-der-gik </a:t>
            </a:r>
          </a:p>
          <a:p>
            <a:endParaRPr lang="da-DK" dirty="0"/>
          </a:p>
        </p:txBody>
      </p:sp>
      <p:sp>
        <p:nvSpPr>
          <p:cNvPr id="4" name="Pladsholder til slidenummer 3"/>
          <p:cNvSpPr>
            <a:spLocks noGrp="1"/>
          </p:cNvSpPr>
          <p:nvPr>
            <p:ph type="sldNum" sz="quarter" idx="5"/>
          </p:nvPr>
        </p:nvSpPr>
        <p:spPr/>
        <p:txBody>
          <a:bodyPr/>
          <a:lstStyle/>
          <a:p>
            <a:fld id="{D539A777-A0BB-4A24-B526-3D9567128AE6}" type="slidenum">
              <a:rPr lang="da-DK" smtClean="0"/>
              <a:t>29</a:t>
            </a:fld>
            <a:endParaRPr lang="da-DK"/>
          </a:p>
        </p:txBody>
      </p:sp>
    </p:spTree>
    <p:extLst>
      <p:ext uri="{BB962C8B-B14F-4D97-AF65-F5344CB8AC3E}">
        <p14:creationId xmlns:p14="http://schemas.microsoft.com/office/powerpoint/2010/main" val="240277857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Og der er mange muligheder for at udvikle sine kompetencer og gøre karriere på tværs af forening og forretning</a:t>
            </a:r>
          </a:p>
        </p:txBody>
      </p:sp>
      <p:sp>
        <p:nvSpPr>
          <p:cNvPr id="4" name="Pladsholder til slidenummer 3"/>
          <p:cNvSpPr>
            <a:spLocks noGrp="1"/>
          </p:cNvSpPr>
          <p:nvPr>
            <p:ph type="sldNum" sz="quarter" idx="5"/>
          </p:nvPr>
        </p:nvSpPr>
        <p:spPr/>
        <p:txBody>
          <a:bodyPr/>
          <a:lstStyle/>
          <a:p>
            <a:fld id="{D539A777-A0BB-4A24-B526-3D9567128AE6}" type="slidenum">
              <a:rPr lang="da-DK" smtClean="0"/>
              <a:t>30</a:t>
            </a:fld>
            <a:endParaRPr lang="da-DK"/>
          </a:p>
        </p:txBody>
      </p:sp>
    </p:spTree>
    <p:extLst>
      <p:ext uri="{BB962C8B-B14F-4D97-AF65-F5344CB8AC3E}">
        <p14:creationId xmlns:p14="http://schemas.microsoft.com/office/powerpoint/2010/main" val="49457378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Link til kampagnefilm om </a:t>
            </a:r>
            <a:r>
              <a:rPr lang="da-DK" dirty="0" err="1"/>
              <a:t>Scan&amp;Betal</a:t>
            </a:r>
            <a:r>
              <a:rPr lang="da-DK" dirty="0"/>
              <a:t> på </a:t>
            </a:r>
            <a:r>
              <a:rPr lang="da-DK" dirty="0" err="1"/>
              <a:t>Youtube</a:t>
            </a:r>
            <a:r>
              <a:rPr lang="da-DK" dirty="0"/>
              <a:t>: https://youtu.be/d3mePDfjOEk </a:t>
            </a:r>
          </a:p>
        </p:txBody>
      </p:sp>
      <p:sp>
        <p:nvSpPr>
          <p:cNvPr id="4" name="Pladsholder til slidenummer 3"/>
          <p:cNvSpPr>
            <a:spLocks noGrp="1"/>
          </p:cNvSpPr>
          <p:nvPr>
            <p:ph type="sldNum" sz="quarter" idx="5"/>
          </p:nvPr>
        </p:nvSpPr>
        <p:spPr/>
        <p:txBody>
          <a:bodyPr/>
          <a:lstStyle/>
          <a:p>
            <a:fld id="{EB224344-5B8A-4826-A093-D68CFFCDF26F}" type="slidenum">
              <a:rPr lang="da-DK" smtClean="0"/>
              <a:t>32</a:t>
            </a:fld>
            <a:endParaRPr lang="da-DK"/>
          </a:p>
        </p:txBody>
      </p:sp>
    </p:spTree>
    <p:extLst>
      <p:ext uri="{BB962C8B-B14F-4D97-AF65-F5344CB8AC3E}">
        <p14:creationId xmlns:p14="http://schemas.microsoft.com/office/powerpoint/2010/main" val="331595067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en-US" dirty="0"/>
              <a:t>https://medlem.coop.dk/fordelskonto </a:t>
            </a:r>
          </a:p>
        </p:txBody>
      </p:sp>
      <p:sp>
        <p:nvSpPr>
          <p:cNvPr id="4" name="Pladsholder til sli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C248F22-2999-4FE6-BB2F-C7E346B7AAD3}"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0783390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en-US" dirty="0"/>
              <a:t>https://medlem.coop.dk/fordelskonto </a:t>
            </a:r>
          </a:p>
        </p:txBody>
      </p:sp>
      <p:sp>
        <p:nvSpPr>
          <p:cNvPr id="4" name="Pladsholder til sli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C248F22-2999-4FE6-BB2F-C7E346B7AAD3}"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3024850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342900" lvl="0" indent="-342900">
              <a:lnSpc>
                <a:spcPct val="107000"/>
              </a:lnSpc>
              <a:spcAft>
                <a:spcPts val="800"/>
              </a:spcAft>
              <a:buFont typeface="Arial" panose="020B0604020202020204" pitchFamily="34" charset="0"/>
              <a:buChar char="•"/>
              <a:tabLst>
                <a:tab pos="914400" algn="l"/>
              </a:tabLst>
            </a:pPr>
            <a:endParaRPr lang="da-DK" sz="1100" dirty="0">
              <a:solidFill>
                <a:schemeClr val="tx2"/>
              </a:solidFill>
              <a:latin typeface="+mj-lt"/>
            </a:endParaRPr>
          </a:p>
        </p:txBody>
      </p:sp>
      <p:sp>
        <p:nvSpPr>
          <p:cNvPr id="4" name="Pladsholder til sli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0B8EE3-53C3-664E-83F1-F51BBA5DF6DE}" type="slidenum">
              <a:rPr kumimoji="0" lang="en-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067414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b="0" i="0" dirty="0">
                <a:solidFill>
                  <a:srgbClr val="002B4B"/>
                </a:solidFill>
                <a:effectLst/>
                <a:latin typeface="Work Sans" pitchFamily="2" charset="0"/>
              </a:rPr>
              <a:t>Den grønne boble i Coop appen rummer nu også økotrackeren '</a:t>
            </a:r>
            <a:r>
              <a:rPr lang="da-DK" b="0" i="0" dirty="0" err="1">
                <a:solidFill>
                  <a:srgbClr val="002B4B"/>
                </a:solidFill>
                <a:effectLst/>
                <a:latin typeface="Work Sans" pitchFamily="2" charset="0"/>
              </a:rPr>
              <a:t>øko</a:t>
            </a:r>
            <a:r>
              <a:rPr lang="da-DK" b="0" i="0" dirty="0">
                <a:solidFill>
                  <a:srgbClr val="002B4B"/>
                </a:solidFill>
                <a:effectLst/>
                <a:latin typeface="Work Sans" pitchFamily="2" charset="0"/>
              </a:rPr>
              <a:t>-andel', som viser kunder og medlemmer, hvor stor en del af varerne, er økologisk. Coops app-brugere kan også følge med i, om de har købt mere eller mindre økologi sammenlignet med sidste uge, ligesom de kan følge med i deres klimaaftryk løbende og sammenlignet med andre kunder og medlemmer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b="0" i="0" dirty="0">
              <a:solidFill>
                <a:srgbClr val="002B4B"/>
              </a:solidFill>
              <a:effectLst/>
              <a:latin typeface="Work Sans"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a-DK" b="0" i="0" dirty="0">
                <a:solidFill>
                  <a:srgbClr val="002B4B"/>
                </a:solidFill>
                <a:effectLst/>
                <a:latin typeface="Work Sans" pitchFamily="2" charset="0"/>
              </a:rPr>
              <a:t>Mere info her https://via.ritzau.dk/pressemeddelelse/13741764/coop-lancerer-verdens-nok-forste-tracker-som-viser-kunderne-deres-oko-andel?publisherId=90407&amp;lang=da </a:t>
            </a:r>
            <a:endParaRPr lang="da-DK" dirty="0"/>
          </a:p>
        </p:txBody>
      </p:sp>
      <p:sp>
        <p:nvSpPr>
          <p:cNvPr id="4" name="Pladsholder til slidenummer 3"/>
          <p:cNvSpPr>
            <a:spLocks noGrp="1"/>
          </p:cNvSpPr>
          <p:nvPr>
            <p:ph type="sldNum" sz="quarter" idx="5"/>
          </p:nvPr>
        </p:nvSpPr>
        <p:spPr/>
        <p:txBody>
          <a:bodyPr/>
          <a:lstStyle/>
          <a:p>
            <a:fld id="{D539A777-A0BB-4A24-B526-3D9567128AE6}" type="slidenum">
              <a:rPr lang="da-DK" smtClean="0"/>
              <a:t>36</a:t>
            </a:fld>
            <a:endParaRPr lang="da-DK"/>
          </a:p>
        </p:txBody>
      </p:sp>
    </p:spTree>
    <p:extLst>
      <p:ext uri="{BB962C8B-B14F-4D97-AF65-F5344CB8AC3E}">
        <p14:creationId xmlns:p14="http://schemas.microsoft.com/office/powerpoint/2010/main" val="23603025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R="386715">
              <a:lnSpc>
                <a:spcPct val="115000"/>
              </a:lnSpc>
            </a:pPr>
            <a:r>
              <a:rPr lang="da-DK" sz="1800" b="1" dirty="0">
                <a:solidFill>
                  <a:srgbClr val="000000"/>
                </a:solidFill>
                <a:effectLst/>
                <a:latin typeface="COOP" panose="02010504010101010104" pitchFamily="2" charset="0"/>
                <a:ea typeface="Times New Roman" panose="02020603050405020304" pitchFamily="18" charset="0"/>
                <a:cs typeface="Times New Roman" panose="02020603050405020304" pitchFamily="18" charset="0"/>
              </a:rPr>
              <a:t>Nye medlemmer i 2023</a:t>
            </a:r>
            <a:endParaRPr lang="da-DK" sz="1800" b="1" dirty="0">
              <a:effectLst/>
              <a:latin typeface="Calibri" panose="020F0502020204030204" pitchFamily="34" charset="0"/>
              <a:ea typeface="Times New Roman" panose="02020603050405020304" pitchFamily="18" charset="0"/>
              <a:cs typeface="Times New Roman" panose="02020603050405020304" pitchFamily="18" charset="0"/>
            </a:endParaRPr>
          </a:p>
          <a:p>
            <a:pPr marR="386715">
              <a:lnSpc>
                <a:spcPct val="115000"/>
              </a:lnSpc>
            </a:pPr>
            <a:r>
              <a:rPr lang="da-DK" sz="1800" b="0" dirty="0">
                <a:solidFill>
                  <a:srgbClr val="000000"/>
                </a:solidFill>
                <a:effectLst/>
                <a:latin typeface="COOP" panose="02010504010101010104" pitchFamily="2" charset="0"/>
                <a:ea typeface="Times New Roman" panose="02020603050405020304" pitchFamily="18" charset="0"/>
                <a:cs typeface="Times New Roman" panose="02020603050405020304" pitchFamily="18" charset="0"/>
              </a:rPr>
              <a:t>I 2023 har 24.500 nye medlemmer meldt sig ind i foreningen. Så pr. 1. januar 2024 er vi 2.003.336 medlemmer, som sammen ejer Coop. </a:t>
            </a:r>
            <a:endParaRPr lang="da-DK" sz="1800" b="1" dirty="0">
              <a:effectLst/>
              <a:latin typeface="Calibri" panose="020F0502020204030204" pitchFamily="34" charset="0"/>
              <a:ea typeface="Times New Roman" panose="02020603050405020304" pitchFamily="18" charset="0"/>
              <a:cs typeface="Times New Roman" panose="02020603050405020304" pitchFamily="18" charset="0"/>
            </a:endParaRPr>
          </a:p>
          <a:p>
            <a:pPr marR="386715">
              <a:lnSpc>
                <a:spcPct val="115000"/>
              </a:lnSpc>
            </a:pPr>
            <a:r>
              <a:rPr lang="da-DK" sz="1800" b="0" dirty="0">
                <a:effectLst/>
                <a:latin typeface="COOP" panose="02010504010101010104" pitchFamily="2" charset="0"/>
                <a:ea typeface="Times New Roman" panose="02020603050405020304" pitchFamily="18" charset="0"/>
                <a:cs typeface="Times New Roman" panose="02020603050405020304" pitchFamily="18" charset="0"/>
              </a:rPr>
              <a:t> </a:t>
            </a:r>
            <a:endParaRPr lang="da-DK" sz="1800" b="1" dirty="0">
              <a:effectLst/>
              <a:latin typeface="Calibri" panose="020F0502020204030204" pitchFamily="34" charset="0"/>
              <a:ea typeface="Times New Roman" panose="02020603050405020304" pitchFamily="18" charset="0"/>
              <a:cs typeface="Times New Roman" panose="02020603050405020304" pitchFamily="18" charset="0"/>
            </a:endParaRPr>
          </a:p>
          <a:p>
            <a:pPr marR="386715">
              <a:lnSpc>
                <a:spcPct val="115000"/>
              </a:lnSpc>
            </a:pPr>
            <a:r>
              <a:rPr lang="da-DK" sz="1800" b="0" dirty="0">
                <a:solidFill>
                  <a:srgbClr val="000000"/>
                </a:solidFill>
                <a:effectLst/>
                <a:latin typeface="COOP" panose="02010504010101010104" pitchFamily="2" charset="0"/>
                <a:ea typeface="Times New Roman" panose="02020603050405020304" pitchFamily="18" charset="0"/>
                <a:cs typeface="Times New Roman" panose="02020603050405020304" pitchFamily="18" charset="0"/>
              </a:rPr>
              <a:t>Milepælen, hvor Coop rundede de 2 millioner medlemmer blev fejret hele februar måned. Se mere på </a:t>
            </a:r>
            <a:r>
              <a:rPr lang="da-DK" sz="1800" b="0" u="sng" dirty="0">
                <a:solidFill>
                  <a:srgbClr val="000000"/>
                </a:solidFill>
                <a:effectLst/>
                <a:latin typeface="COOP" panose="02010504010101010104" pitchFamily="2" charset="0"/>
                <a:ea typeface="Times New Roman" panose="02020603050405020304" pitchFamily="18" charset="0"/>
                <a:cs typeface="Times New Roman" panose="02020603050405020304" pitchFamily="18" charset="0"/>
                <a:hlinkClick r:id="rId3"/>
              </a:rPr>
              <a:t>https://medlem.coop.dk/</a:t>
            </a:r>
            <a:r>
              <a:rPr lang="da-DK" sz="1800" b="0" dirty="0">
                <a:solidFill>
                  <a:srgbClr val="000000"/>
                </a:solidFill>
                <a:effectLst/>
                <a:latin typeface="COOP" panose="02010504010101010104" pitchFamily="2" charset="0"/>
                <a:ea typeface="Times New Roman" panose="02020603050405020304" pitchFamily="18" charset="0"/>
                <a:cs typeface="Times New Roman" panose="02020603050405020304" pitchFamily="18" charset="0"/>
              </a:rPr>
              <a:t> </a:t>
            </a:r>
            <a:endParaRPr lang="da-DK" sz="1800" b="1" dirty="0">
              <a:effectLst/>
              <a:latin typeface="Calibri" panose="020F0502020204030204" pitchFamily="34" charset="0"/>
              <a:ea typeface="Times New Roman" panose="02020603050405020304" pitchFamily="18" charset="0"/>
              <a:cs typeface="Times New Roman" panose="02020603050405020304" pitchFamily="18" charset="0"/>
            </a:endParaRPr>
          </a:p>
          <a:p>
            <a:r>
              <a:rPr lang="da-DK" sz="1200" b="1" kern="1200" dirty="0">
                <a:solidFill>
                  <a:schemeClr val="tx1"/>
                </a:solidFill>
                <a:latin typeface="+mn-lt"/>
                <a:ea typeface="+mn-ea"/>
                <a:cs typeface="+mn-cs"/>
              </a:rPr>
              <a:t> </a:t>
            </a:r>
            <a:endParaRPr lang="da-DK" sz="1200" kern="1200" dirty="0">
              <a:solidFill>
                <a:schemeClr val="tx1"/>
              </a:solidFill>
              <a:latin typeface="+mn-lt"/>
              <a:ea typeface="+mn-ea"/>
              <a:cs typeface="+mn-cs"/>
            </a:endParaRPr>
          </a:p>
          <a:p>
            <a:endParaRPr lang="da-DK" sz="1200" kern="1200" dirty="0">
              <a:solidFill>
                <a:schemeClr val="tx1"/>
              </a:solidFill>
              <a:latin typeface="+mn-lt"/>
              <a:ea typeface="+mn-ea"/>
              <a:cs typeface="+mn-cs"/>
            </a:endParaRPr>
          </a:p>
        </p:txBody>
      </p:sp>
      <p:sp>
        <p:nvSpPr>
          <p:cNvPr id="4" name="Pladsholder til slidenummer 3"/>
          <p:cNvSpPr>
            <a:spLocks noGrp="1"/>
          </p:cNvSpPr>
          <p:nvPr>
            <p:ph type="sldNum" sz="quarter" idx="5"/>
          </p:nvPr>
        </p:nvSpPr>
        <p:spPr/>
        <p:txBody>
          <a:bodyPr/>
          <a:lstStyle/>
          <a:p>
            <a:fld id="{EB224344-5B8A-4826-A093-D68CFFCDF26F}" type="slidenum">
              <a:rPr lang="da-DK" smtClean="0"/>
              <a:t>3</a:t>
            </a:fld>
            <a:endParaRPr lang="da-DK"/>
          </a:p>
        </p:txBody>
      </p:sp>
    </p:spTree>
    <p:extLst>
      <p:ext uri="{BB962C8B-B14F-4D97-AF65-F5344CB8AC3E}">
        <p14:creationId xmlns:p14="http://schemas.microsoft.com/office/powerpoint/2010/main" val="393147386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GoCook</a:t>
            </a:r>
          </a:p>
          <a:p>
            <a:endParaRPr lang="da-DK" dirty="0"/>
          </a:p>
          <a:p>
            <a:pPr marL="0" marR="0" lvl="0" indent="0" algn="l" defTabSz="914400" rtl="0" eaLnBrk="1" fontAlgn="auto" latinLnBrk="0" hangingPunct="1">
              <a:lnSpc>
                <a:spcPct val="100000"/>
              </a:lnSpc>
              <a:spcBef>
                <a:spcPts val="0"/>
              </a:spcBef>
              <a:spcAft>
                <a:spcPts val="0"/>
              </a:spcAft>
              <a:buClrTx/>
              <a:buSzTx/>
              <a:buFontTx/>
              <a:buNone/>
              <a:tabLst/>
              <a:defRPr/>
            </a:pPr>
            <a:r>
              <a:rPr lang="da-DK" sz="1800" b="0" dirty="0">
                <a:solidFill>
                  <a:srgbClr val="000000"/>
                </a:solidFill>
                <a:effectLst/>
                <a:latin typeface="COOP" panose="02010504010101010104" pitchFamily="2" charset="0"/>
                <a:ea typeface="Times New Roman" panose="02020603050405020304" pitchFamily="18" charset="0"/>
                <a:cs typeface="Times New Roman" panose="02020603050405020304" pitchFamily="18" charset="0"/>
              </a:rPr>
              <a:t>Coops butikker og bestyrelser på tværs af landet har gennem 17 år inspireret børn til sundere madlavning og måltider. Det sker gennem programmet GoCook, der er Coops non-profit madprogram for børn, unge og deres familier. Missionen er at skabe en generation, der er bedre til at lave (sund og grøn) mad end deres forældre. </a:t>
            </a:r>
            <a:endParaRPr lang="da-DK" sz="1800" b="1"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da-DK" dirty="0"/>
          </a:p>
          <a:p>
            <a:pPr marR="386715"/>
            <a:r>
              <a:rPr lang="da-DK" sz="1800" b="0" dirty="0">
                <a:solidFill>
                  <a:srgbClr val="000000"/>
                </a:solidFill>
                <a:effectLst/>
                <a:latin typeface="COOP" panose="02010504010101010104" pitchFamily="2" charset="0"/>
                <a:ea typeface="Times New Roman" panose="02020603050405020304" pitchFamily="18" charset="0"/>
                <a:cs typeface="Times New Roman" panose="02020603050405020304" pitchFamily="18" charset="0"/>
              </a:rPr>
              <a:t>GoCooks største aktivitet er Smagekassen, som bliver brugt i 80% af alle grundskoler og i alle kommuner. 12% af deltagerne er børn med særlige behov. </a:t>
            </a:r>
            <a:endParaRPr lang="da-DK" sz="1800" b="1" dirty="0">
              <a:effectLst/>
              <a:latin typeface="Calibri" panose="020F0502020204030204" pitchFamily="34" charset="0"/>
              <a:ea typeface="Times New Roman" panose="02020603050405020304" pitchFamily="18" charset="0"/>
              <a:cs typeface="Times New Roman" panose="02020603050405020304" pitchFamily="18" charset="0"/>
            </a:endParaRPr>
          </a:p>
          <a:p>
            <a:pPr marR="386715"/>
            <a:r>
              <a:rPr lang="da-DK" sz="1800" b="0" dirty="0">
                <a:effectLst/>
                <a:latin typeface="COOP" panose="02010504010101010104" pitchFamily="2" charset="0"/>
                <a:ea typeface="Times New Roman" panose="02020603050405020304" pitchFamily="18" charset="0"/>
                <a:cs typeface="Times New Roman" panose="02020603050405020304" pitchFamily="18" charset="0"/>
              </a:rPr>
              <a:t> </a:t>
            </a:r>
            <a:endParaRPr lang="da-DK" sz="1800" b="1" dirty="0">
              <a:effectLst/>
              <a:latin typeface="Calibri" panose="020F0502020204030204" pitchFamily="34" charset="0"/>
              <a:ea typeface="Times New Roman" panose="02020603050405020304" pitchFamily="18" charset="0"/>
              <a:cs typeface="Times New Roman" panose="02020603050405020304" pitchFamily="18" charset="0"/>
            </a:endParaRPr>
          </a:p>
          <a:p>
            <a:pPr marR="386715"/>
            <a:r>
              <a:rPr lang="da-DK" sz="1800" b="0" dirty="0">
                <a:solidFill>
                  <a:srgbClr val="000000"/>
                </a:solidFill>
                <a:effectLst/>
                <a:latin typeface="COOP" panose="02010504010101010104" pitchFamily="2" charset="0"/>
                <a:ea typeface="Times New Roman" panose="02020603050405020304" pitchFamily="18" charset="0"/>
                <a:cs typeface="Times New Roman" panose="02020603050405020304" pitchFamily="18" charset="0"/>
              </a:rPr>
              <a:t>På grund af økonomien i Coop, var Smagekassen i 2023 sat på pause. Den aktiveres nu igen i 2024 med medfinansiering på 1,3 mio. fra Statens Plantefond med følgende begrundelse:</a:t>
            </a:r>
            <a:endParaRPr lang="da-DK" sz="1800" b="1" dirty="0">
              <a:effectLst/>
              <a:latin typeface="Calibri" panose="020F0502020204030204" pitchFamily="34" charset="0"/>
              <a:ea typeface="Times New Roman" panose="02020603050405020304" pitchFamily="18" charset="0"/>
              <a:cs typeface="Times New Roman" panose="02020603050405020304" pitchFamily="18" charset="0"/>
            </a:endParaRPr>
          </a:p>
          <a:p>
            <a:pPr marR="386715"/>
            <a:r>
              <a:rPr lang="da-DK" sz="1800" b="0" dirty="0">
                <a:effectLst/>
                <a:latin typeface="COOP" panose="02010504010101010104" pitchFamily="2" charset="0"/>
                <a:ea typeface="Times New Roman" panose="02020603050405020304" pitchFamily="18" charset="0"/>
                <a:cs typeface="Times New Roman" panose="02020603050405020304" pitchFamily="18" charset="0"/>
              </a:rPr>
              <a:t> </a:t>
            </a:r>
            <a:endParaRPr lang="da-DK" sz="1800" b="1" dirty="0">
              <a:effectLst/>
              <a:latin typeface="Calibri" panose="020F0502020204030204" pitchFamily="34" charset="0"/>
              <a:ea typeface="Times New Roman" panose="02020603050405020304" pitchFamily="18" charset="0"/>
              <a:cs typeface="Times New Roman" panose="02020603050405020304" pitchFamily="18" charset="0"/>
            </a:endParaRPr>
          </a:p>
          <a:p>
            <a:pPr marR="386715"/>
            <a:r>
              <a:rPr lang="da-DK" sz="1800" b="0" i="1" dirty="0">
                <a:solidFill>
                  <a:srgbClr val="000000"/>
                </a:solidFill>
                <a:effectLst/>
                <a:latin typeface="COOP" panose="02010504010101010104" pitchFamily="2" charset="0"/>
                <a:ea typeface="Times New Roman" panose="02020603050405020304" pitchFamily="18" charset="0"/>
                <a:cs typeface="Times New Roman" panose="02020603050405020304" pitchFamily="18" charset="0"/>
              </a:rPr>
              <a:t>”Smagekassen er et relevant projekt, der når bredt ud og har en vigtig målgruppe. Det vurderes at have stor effekt. God proportionalitet mellem effekt og omkostninger.”</a:t>
            </a:r>
            <a:endParaRPr lang="da-DK" sz="1800" b="1"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da-DK" dirty="0"/>
          </a:p>
        </p:txBody>
      </p:sp>
      <p:sp>
        <p:nvSpPr>
          <p:cNvPr id="4" name="Pladsholder til slidenummer 3"/>
          <p:cNvSpPr>
            <a:spLocks noGrp="1"/>
          </p:cNvSpPr>
          <p:nvPr>
            <p:ph type="sldNum" sz="quarter" idx="5"/>
          </p:nvPr>
        </p:nvSpPr>
        <p:spPr/>
        <p:txBody>
          <a:bodyPr/>
          <a:lstStyle/>
          <a:p>
            <a:fld id="{D539A777-A0BB-4A24-B526-3D9567128AE6}" type="slidenum">
              <a:rPr lang="da-DK" smtClean="0"/>
              <a:t>38</a:t>
            </a:fld>
            <a:endParaRPr lang="da-DK"/>
          </a:p>
        </p:txBody>
      </p:sp>
    </p:spTree>
    <p:extLst>
      <p:ext uri="{BB962C8B-B14F-4D97-AF65-F5344CB8AC3E}">
        <p14:creationId xmlns:p14="http://schemas.microsoft.com/office/powerpoint/2010/main" val="289482234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dirty="0"/>
              <a:t>Med det prisvindende forløb Coop Klimafunding uddannes de danske producenter årligt i grøn omstilling og kundeinvolvering via crowdfunding.</a:t>
            </a:r>
          </a:p>
          <a:p>
            <a:endParaRPr lang="da-DK" dirty="0"/>
          </a:p>
        </p:txBody>
      </p:sp>
      <p:sp>
        <p:nvSpPr>
          <p:cNvPr id="4" name="Pladsholder til slidenummer 3"/>
          <p:cNvSpPr>
            <a:spLocks noGrp="1"/>
          </p:cNvSpPr>
          <p:nvPr>
            <p:ph type="sldNum" sz="quarter" idx="5"/>
          </p:nvPr>
        </p:nvSpPr>
        <p:spPr/>
        <p:txBody>
          <a:bodyPr/>
          <a:lstStyle/>
          <a:p>
            <a:fld id="{D539A777-A0BB-4A24-B526-3D9567128AE6}" type="slidenum">
              <a:rPr lang="da-DK" smtClean="0"/>
              <a:t>40</a:t>
            </a:fld>
            <a:endParaRPr lang="da-DK"/>
          </a:p>
        </p:txBody>
      </p:sp>
    </p:spTree>
    <p:extLst>
      <p:ext uri="{BB962C8B-B14F-4D97-AF65-F5344CB8AC3E}">
        <p14:creationId xmlns:p14="http://schemas.microsoft.com/office/powerpoint/2010/main" val="7206207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200" b="0" dirty="0">
                <a:effectLst/>
                <a:latin typeface="COOP" panose="02010504010101010104" pitchFamily="2" charset="0"/>
                <a:ea typeface="Calibri" panose="020F0502020204030204" pitchFamily="34" charset="0"/>
              </a:rPr>
              <a:t>Hos Coop Crowdfunding kan medlemmerne støtte små, lokale producenter og investere i større, danske </a:t>
            </a:r>
            <a:r>
              <a:rPr lang="da-DK" sz="1200" b="0" dirty="0" err="1">
                <a:effectLst/>
                <a:latin typeface="COOP" panose="02010504010101010104" pitchFamily="2" charset="0"/>
                <a:ea typeface="Calibri" panose="020F0502020204030204" pitchFamily="34" charset="0"/>
              </a:rPr>
              <a:t>virksomheder.vSåledes</a:t>
            </a:r>
            <a:r>
              <a:rPr lang="da-DK" sz="1200" b="0" dirty="0">
                <a:effectLst/>
                <a:latin typeface="COOP" panose="02010504010101010104" pitchFamily="2" charset="0"/>
                <a:ea typeface="Calibri" panose="020F0502020204030204" pitchFamily="34" charset="0"/>
              </a:rPr>
              <a:t> er danskerne med til at bestemme hvad og hvordan, der skal produceres i fremtiden.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sz="1200" b="1" dirty="0">
              <a:effectLst/>
              <a:latin typeface="COOP" panose="02010504010101010104"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a-DK" dirty="0"/>
              <a:t>Med det prisvindende forløb Coop Klimafunding uddannes de danske producenter årligt i grøn omstilling og kundeinvolvering via crowdfunding.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dirty="0"/>
          </a:p>
          <a:p>
            <a:pPr marL="0" marR="0" lvl="0" indent="0" algn="l" defTabSz="914400" rtl="0" eaLnBrk="1" fontAlgn="auto" latinLnBrk="0" hangingPunct="1">
              <a:lnSpc>
                <a:spcPct val="100000"/>
              </a:lnSpc>
              <a:spcBef>
                <a:spcPts val="0"/>
              </a:spcBef>
              <a:spcAft>
                <a:spcPts val="0"/>
              </a:spcAft>
              <a:buClrTx/>
              <a:buSzTx/>
              <a:buFontTx/>
              <a:buNone/>
              <a:tabLst/>
              <a:defRPr/>
            </a:pPr>
            <a:r>
              <a:rPr lang="da-DK" sz="1800" dirty="0">
                <a:effectLst/>
                <a:latin typeface="Calibri" panose="020F0502020204030204" pitchFamily="34" charset="0"/>
                <a:ea typeface="Calibri" panose="020F0502020204030204" pitchFamily="34" charset="0"/>
              </a:rPr>
              <a:t>Med lokale lån kan medlemmerne investere i deres lokale Coop-butik og den i grønne omstilling. Dagli'Brugsen i Høm rejste 800.000 kroner og Kvickly Kalundborg 2.300.000 kroner til etablering af solceller.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dirty="0"/>
          </a:p>
          <a:p>
            <a:endParaRPr lang="da-DK" dirty="0"/>
          </a:p>
        </p:txBody>
      </p:sp>
      <p:sp>
        <p:nvSpPr>
          <p:cNvPr id="4" name="Pladsholder til slidenummer 3"/>
          <p:cNvSpPr>
            <a:spLocks noGrp="1"/>
          </p:cNvSpPr>
          <p:nvPr>
            <p:ph type="sldNum" sz="quarter" idx="5"/>
          </p:nvPr>
        </p:nvSpPr>
        <p:spPr/>
        <p:txBody>
          <a:bodyPr/>
          <a:lstStyle/>
          <a:p>
            <a:fld id="{D539A777-A0BB-4A24-B526-3D9567128AE6}" type="slidenum">
              <a:rPr lang="da-DK" smtClean="0"/>
              <a:t>41</a:t>
            </a:fld>
            <a:endParaRPr lang="da-DK"/>
          </a:p>
        </p:txBody>
      </p:sp>
    </p:spTree>
    <p:extLst>
      <p:ext uri="{BB962C8B-B14F-4D97-AF65-F5344CB8AC3E}">
        <p14:creationId xmlns:p14="http://schemas.microsoft.com/office/powerpoint/2010/main" val="390904326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a:xfrm>
            <a:off x="420688" y="1243013"/>
            <a:ext cx="5964237" cy="3355975"/>
          </a:xfrm>
        </p:spPr>
      </p:sp>
      <p:sp>
        <p:nvSpPr>
          <p:cNvPr id="3" name="Pladsholder til noter 2"/>
          <p:cNvSpPr>
            <a:spLocks noGrp="1"/>
          </p:cNvSpPr>
          <p:nvPr>
            <p:ph type="body" idx="1"/>
          </p:nvPr>
        </p:nvSpPr>
        <p:spPr/>
        <p:txBody>
          <a:bodyPr>
            <a:normAutofit/>
          </a:bodyPr>
          <a:lstStyle/>
          <a:p>
            <a:endParaRPr lang="da-DK" dirty="0"/>
          </a:p>
        </p:txBody>
      </p:sp>
      <p:sp>
        <p:nvSpPr>
          <p:cNvPr id="4" name="Pladsholder til diasnummer 3"/>
          <p:cNvSpPr>
            <a:spLocks noGrp="1"/>
          </p:cNvSpPr>
          <p:nvPr>
            <p:ph type="sldNum" sz="quarter" idx="10"/>
          </p:nvPr>
        </p:nvSpPr>
        <p:spPr/>
        <p:txBody>
          <a:bodyPr/>
          <a:lstStyle/>
          <a:p>
            <a:fld id="{F3F6DB58-EDC5-B04E-8F5E-1326227AD2F1}" type="slidenum">
              <a:rPr lang="da-DK" smtClean="0"/>
              <a:pPr/>
              <a:t>44</a:t>
            </a:fld>
            <a:endParaRPr lang="da-DK"/>
          </a:p>
        </p:txBody>
      </p:sp>
    </p:spTree>
    <p:extLst>
      <p:ext uri="{BB962C8B-B14F-4D97-AF65-F5344CB8AC3E}">
        <p14:creationId xmlns:p14="http://schemas.microsoft.com/office/powerpoint/2010/main" val="24831297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200" b="1" kern="1200" dirty="0">
                <a:solidFill>
                  <a:schemeClr val="tx1"/>
                </a:solidFill>
                <a:latin typeface="+mn-lt"/>
                <a:ea typeface="+mn-ea"/>
                <a:cs typeface="+mn-cs"/>
              </a:rPr>
              <a:t> </a:t>
            </a:r>
            <a:endParaRPr lang="da-DK" sz="1200" kern="1200" dirty="0">
              <a:solidFill>
                <a:schemeClr val="tx1"/>
              </a:solidFill>
              <a:latin typeface="+mn-lt"/>
              <a:ea typeface="+mn-ea"/>
              <a:cs typeface="+mn-cs"/>
            </a:endParaRPr>
          </a:p>
          <a:p>
            <a:r>
              <a:rPr lang="da-DK" sz="1200" kern="1200" dirty="0">
                <a:solidFill>
                  <a:schemeClr val="tx1"/>
                </a:solidFill>
                <a:latin typeface="+mn-lt"/>
                <a:ea typeface="+mn-ea"/>
                <a:cs typeface="+mn-cs"/>
              </a:rPr>
              <a:t>Coop er et andelsselskab, og som medlem og medejer af Coop kan du få indflydelse.</a:t>
            </a:r>
          </a:p>
          <a:p>
            <a:pPr lvl="0"/>
            <a:r>
              <a:rPr lang="da-DK" sz="1200" b="0" kern="1200" dirty="0">
                <a:solidFill>
                  <a:schemeClr val="tx1"/>
                </a:solidFill>
                <a:latin typeface="+mn-lt"/>
                <a:ea typeface="+mn-ea"/>
                <a:cs typeface="+mn-cs"/>
              </a:rPr>
              <a:t>Du kan være med til at bestemme, hvem der skal være i bestyrelsen for din lokale butik. </a:t>
            </a:r>
            <a:endParaRPr lang="da-DK" sz="1200" kern="1200" dirty="0">
              <a:solidFill>
                <a:schemeClr val="tx1"/>
              </a:solidFill>
              <a:latin typeface="+mn-lt"/>
              <a:ea typeface="+mn-ea"/>
              <a:cs typeface="+mn-cs"/>
            </a:endParaRPr>
          </a:p>
          <a:p>
            <a:pPr lvl="0"/>
            <a:r>
              <a:rPr lang="da-DK" sz="1200" kern="1200" dirty="0">
                <a:solidFill>
                  <a:schemeClr val="tx1"/>
                </a:solidFill>
                <a:latin typeface="+mn-lt"/>
                <a:ea typeface="+mn-ea"/>
                <a:cs typeface="+mn-cs"/>
              </a:rPr>
              <a:t>Alle Coops 2 millioner medejere kan være med til at bestemme, hvem der skal sidde i bestyrelsen i deres lokale butik, hvis de deltager på den årlige generalforsamling eller årsmøde. Det er butikkernes bestyrelser, der vælger de 126 medlemmer i landsrådet, og det er landsrådet, der vælger formanden for Coop.</a:t>
            </a:r>
          </a:p>
        </p:txBody>
      </p:sp>
      <p:sp>
        <p:nvSpPr>
          <p:cNvPr id="4" name="Pladsholder til slidenummer 3"/>
          <p:cNvSpPr>
            <a:spLocks noGrp="1"/>
          </p:cNvSpPr>
          <p:nvPr>
            <p:ph type="sldNum" sz="quarter" idx="5"/>
          </p:nvPr>
        </p:nvSpPr>
        <p:spPr/>
        <p:txBody>
          <a:bodyPr/>
          <a:lstStyle/>
          <a:p>
            <a:fld id="{EB224344-5B8A-4826-A093-D68CFFCDF26F}" type="slidenum">
              <a:rPr lang="da-DK" smtClean="0"/>
              <a:t>4</a:t>
            </a:fld>
            <a:endParaRPr lang="da-DK"/>
          </a:p>
        </p:txBody>
      </p:sp>
    </p:spTree>
    <p:extLst>
      <p:ext uri="{BB962C8B-B14F-4D97-AF65-F5344CB8AC3E}">
        <p14:creationId xmlns:p14="http://schemas.microsoft.com/office/powerpoint/2010/main" val="2282367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lvl="0"/>
            <a:r>
              <a:rPr lang="da-DK" sz="1200" b="1" kern="1200" dirty="0">
                <a:solidFill>
                  <a:schemeClr val="tx1"/>
                </a:solidFill>
                <a:latin typeface="+mn-lt"/>
                <a:ea typeface="+mn-ea"/>
                <a:cs typeface="+mn-cs"/>
              </a:rPr>
              <a:t>Du kan engagere dig i aktiviteter i og omkring din lokale butik</a:t>
            </a:r>
            <a:endParaRPr lang="da-DK" sz="1200" kern="1200" dirty="0">
              <a:solidFill>
                <a:schemeClr val="tx1"/>
              </a:solidFill>
              <a:latin typeface="+mn-lt"/>
              <a:ea typeface="+mn-ea"/>
              <a:cs typeface="+mn-cs"/>
            </a:endParaRPr>
          </a:p>
          <a:p>
            <a:r>
              <a:rPr lang="da-DK" sz="1200" kern="1200" dirty="0">
                <a:solidFill>
                  <a:schemeClr val="tx1"/>
                </a:solidFill>
                <a:latin typeface="+mn-lt"/>
                <a:ea typeface="+mn-ea"/>
                <a:cs typeface="+mn-cs"/>
              </a:rPr>
              <a:t> </a:t>
            </a:r>
          </a:p>
          <a:p>
            <a:pPr lvl="0">
              <a:buFont typeface="Arial" pitchFamily="34" charset="0"/>
              <a:buChar char="•"/>
            </a:pPr>
            <a:r>
              <a:rPr lang="da-DK" sz="1200" kern="1200" dirty="0">
                <a:solidFill>
                  <a:schemeClr val="tx1"/>
                </a:solidFill>
                <a:latin typeface="+mn-lt"/>
                <a:ea typeface="+mn-ea"/>
                <a:cs typeface="+mn-cs"/>
              </a:rPr>
              <a:t> Det er noget helt særligt, at det er kunder, der ejer vores butikker, og at du som medejer altid kan kontakte din lokale bestyrelse, hvis du vil ”blande dig”, sætte dit præg på butikken eller blive klogere på Coops arbejde. </a:t>
            </a:r>
          </a:p>
          <a:p>
            <a:r>
              <a:rPr lang="da-DK" sz="1200" kern="1200" dirty="0">
                <a:solidFill>
                  <a:schemeClr val="tx1"/>
                </a:solidFill>
                <a:latin typeface="+mn-lt"/>
                <a:ea typeface="+mn-ea"/>
                <a:cs typeface="+mn-cs"/>
              </a:rPr>
              <a:t> </a:t>
            </a:r>
          </a:p>
          <a:p>
            <a:pPr lvl="0">
              <a:buFont typeface="Arial" pitchFamily="34" charset="0"/>
              <a:buChar char="•"/>
            </a:pPr>
            <a:r>
              <a:rPr lang="da-DK" sz="1200" kern="1200" dirty="0">
                <a:solidFill>
                  <a:schemeClr val="tx1"/>
                </a:solidFill>
                <a:latin typeface="+mn-lt"/>
                <a:ea typeface="+mn-ea"/>
                <a:cs typeface="+mn-cs"/>
              </a:rPr>
              <a:t> Som medlem af Coop behøver du ikke at stille op til bestyrelsen for at engagere dig. Du kan også være med til at udvikle din egen butik og styrke fællesskabet i byen og butikkens rolle i lokalsamfundet. </a:t>
            </a:r>
          </a:p>
          <a:p>
            <a:r>
              <a:rPr lang="da-DK" sz="1200" kern="1200" dirty="0">
                <a:solidFill>
                  <a:schemeClr val="tx1"/>
                </a:solidFill>
                <a:latin typeface="+mn-lt"/>
                <a:ea typeface="+mn-ea"/>
                <a:cs typeface="+mn-cs"/>
              </a:rPr>
              <a:t> </a:t>
            </a:r>
          </a:p>
          <a:p>
            <a:pPr lvl="0">
              <a:buFont typeface="Arial" pitchFamily="34" charset="0"/>
              <a:buChar char="•"/>
            </a:pPr>
            <a:r>
              <a:rPr lang="da-DK" sz="1200" kern="1200" dirty="0">
                <a:solidFill>
                  <a:schemeClr val="tx1"/>
                </a:solidFill>
                <a:latin typeface="+mn-lt"/>
                <a:ea typeface="+mn-ea"/>
                <a:cs typeface="+mn-cs"/>
              </a:rPr>
              <a:t> I vores butik står bestyrelsen bag forskellige typer af aktiviteter for medlemmer og kunder: </a:t>
            </a:r>
          </a:p>
          <a:p>
            <a:r>
              <a:rPr lang="da-DK" sz="1200" kern="1200" dirty="0">
                <a:solidFill>
                  <a:schemeClr val="tx1"/>
                </a:solidFill>
                <a:latin typeface="+mn-lt"/>
                <a:ea typeface="+mn-ea"/>
                <a:cs typeface="+mn-cs"/>
              </a:rPr>
              <a:t> </a:t>
            </a:r>
          </a:p>
          <a:p>
            <a:pPr lvl="0">
              <a:buFont typeface="Arial" pitchFamily="34" charset="0"/>
              <a:buNone/>
            </a:pPr>
            <a:r>
              <a:rPr lang="da-DK" sz="1200" kern="1200" dirty="0">
                <a:solidFill>
                  <a:schemeClr val="tx1"/>
                </a:solidFill>
                <a:latin typeface="+mn-lt"/>
                <a:ea typeface="+mn-ea"/>
                <a:cs typeface="+mn-cs"/>
              </a:rPr>
              <a:t>[nævn gerne flere eksempler på medlemsaktiviteter, som du selv kender til, og fortæl om dine oplevelser] </a:t>
            </a:r>
          </a:p>
        </p:txBody>
      </p:sp>
      <p:sp>
        <p:nvSpPr>
          <p:cNvPr id="4" name="Pladsholder til slidenummer 3"/>
          <p:cNvSpPr>
            <a:spLocks noGrp="1"/>
          </p:cNvSpPr>
          <p:nvPr>
            <p:ph type="sldNum" sz="quarter" idx="5"/>
          </p:nvPr>
        </p:nvSpPr>
        <p:spPr/>
        <p:txBody>
          <a:bodyPr/>
          <a:lstStyle/>
          <a:p>
            <a:fld id="{EB224344-5B8A-4826-A093-D68CFFCDF26F}" type="slidenum">
              <a:rPr lang="da-DK" smtClean="0"/>
              <a:t>5</a:t>
            </a:fld>
            <a:endParaRPr lang="da-DK"/>
          </a:p>
        </p:txBody>
      </p:sp>
    </p:spTree>
    <p:extLst>
      <p:ext uri="{BB962C8B-B14F-4D97-AF65-F5344CB8AC3E}">
        <p14:creationId xmlns:p14="http://schemas.microsoft.com/office/powerpoint/2010/main" val="12491790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a:xfrm>
            <a:off x="420688" y="1243013"/>
            <a:ext cx="5964237" cy="3355975"/>
          </a:xfrm>
        </p:spPr>
      </p:sp>
      <p:sp>
        <p:nvSpPr>
          <p:cNvPr id="3" name="Pladsholder til not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800" dirty="0">
                <a:solidFill>
                  <a:srgbClr val="000000"/>
                </a:solidFill>
                <a:effectLst/>
                <a:latin typeface="COOP" panose="02010504010101010104" pitchFamily="2" charset="0"/>
                <a:ea typeface="Times New Roman" panose="02020603050405020304" pitchFamily="18" charset="0"/>
                <a:cs typeface="Times New Roman" panose="02020603050405020304" pitchFamily="18" charset="0"/>
              </a:rPr>
              <a:t>Mange bliver overrasket over at høre, at der står lokale og frivillige kræfter bag Coops butikker, og at vi er valgt af medlemmerne.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sz="1800" dirty="0">
              <a:solidFill>
                <a:srgbClr val="000000"/>
              </a:solidFill>
              <a:effectLst/>
              <a:highlight>
                <a:srgbClr val="FFFF00"/>
              </a:highlight>
              <a:latin typeface="COOP" panose="02010504010101010104" pitchFamily="2"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a-DK" sz="1800" dirty="0">
                <a:solidFill>
                  <a:srgbClr val="000000"/>
                </a:solidFill>
                <a:effectLst/>
                <a:highlight>
                  <a:srgbClr val="FFFF00"/>
                </a:highlight>
                <a:latin typeface="COOP" panose="02010504010101010104" pitchFamily="2" charset="0"/>
                <a:ea typeface="Times New Roman" panose="02020603050405020304" pitchFamily="18" charset="0"/>
                <a:cs typeface="Times New Roman" panose="02020603050405020304" pitchFamily="18" charset="0"/>
              </a:rPr>
              <a:t>Her kan I præsentere bestyrelsens medlemmer og fortælle om jeres arbejde, møder, udvalg, aktiviteter m.m. – </a:t>
            </a:r>
            <a:r>
              <a:rPr lang="da-DK" sz="1800" dirty="0" err="1">
                <a:solidFill>
                  <a:srgbClr val="000000"/>
                </a:solidFill>
                <a:effectLst/>
                <a:highlight>
                  <a:srgbClr val="FFFF00"/>
                </a:highlight>
                <a:latin typeface="COOP" panose="02010504010101010104" pitchFamily="2" charset="0"/>
                <a:ea typeface="Times New Roman" panose="02020603050405020304" pitchFamily="18" charset="0"/>
                <a:cs typeface="Times New Roman" panose="02020603050405020304" pitchFamily="18" charset="0"/>
              </a:rPr>
              <a:t>evt</a:t>
            </a:r>
            <a:r>
              <a:rPr lang="da-DK" sz="1800" dirty="0">
                <a:solidFill>
                  <a:srgbClr val="000000"/>
                </a:solidFill>
                <a:effectLst/>
                <a:highlight>
                  <a:srgbClr val="FFFF00"/>
                </a:highlight>
                <a:latin typeface="COOP" panose="02010504010101010104" pitchFamily="2" charset="0"/>
                <a:ea typeface="Times New Roman" panose="02020603050405020304" pitchFamily="18" charset="0"/>
                <a:cs typeface="Times New Roman" panose="02020603050405020304" pitchFamily="18" charset="0"/>
              </a:rPr>
              <a:t> med inspiration i nedenstående. </a:t>
            </a:r>
            <a:r>
              <a:rPr lang="da-DK" sz="1800" b="0" dirty="0">
                <a:solidFill>
                  <a:srgbClr val="000000"/>
                </a:solidFill>
                <a:effectLst/>
                <a:highlight>
                  <a:srgbClr val="FFFF00"/>
                </a:highlight>
                <a:latin typeface="COOP" panose="02010504010101010104" pitchFamily="2" charset="0"/>
                <a:ea typeface="Times New Roman" panose="02020603050405020304" pitchFamily="18" charset="0"/>
                <a:cs typeface="Times New Roman" panose="02020603050405020304" pitchFamily="18" charset="0"/>
              </a:rPr>
              <a:t>Kom gerne med konkrete eksempler eller tilføj jeres egne mærkesager</a:t>
            </a:r>
            <a:endParaRPr lang="da-DK" sz="1800" b="1"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da-DK" dirty="0"/>
          </a:p>
        </p:txBody>
      </p:sp>
      <p:sp>
        <p:nvSpPr>
          <p:cNvPr id="4" name="Pladsholder til diasnummer 3"/>
          <p:cNvSpPr>
            <a:spLocks noGrp="1"/>
          </p:cNvSpPr>
          <p:nvPr>
            <p:ph type="sldNum" sz="quarter" idx="10"/>
          </p:nvPr>
        </p:nvSpPr>
        <p:spPr/>
        <p:txBody>
          <a:bodyPr/>
          <a:lstStyle/>
          <a:p>
            <a:fld id="{F3F6DB58-EDC5-B04E-8F5E-1326227AD2F1}" type="slidenum">
              <a:rPr lang="da-DK" smtClean="0"/>
              <a:pPr/>
              <a:t>7</a:t>
            </a:fld>
            <a:endParaRPr lang="da-DK"/>
          </a:p>
        </p:txBody>
      </p:sp>
    </p:spTree>
    <p:extLst>
      <p:ext uri="{BB962C8B-B14F-4D97-AF65-F5344CB8AC3E}">
        <p14:creationId xmlns:p14="http://schemas.microsoft.com/office/powerpoint/2010/main" val="15138770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a:xfrm>
            <a:off x="420688" y="1243013"/>
            <a:ext cx="5964237" cy="3355975"/>
          </a:xfrm>
        </p:spPr>
      </p:sp>
      <p:sp>
        <p:nvSpPr>
          <p:cNvPr id="3" name="Pladsholder til noter 2"/>
          <p:cNvSpPr>
            <a:spLocks noGrp="1"/>
          </p:cNvSpPr>
          <p:nvPr>
            <p:ph type="body" idx="1"/>
          </p:nvPr>
        </p:nvSpPr>
        <p:spPr/>
        <p:txBody>
          <a:bodyPr>
            <a:normAutofit fontScale="62500" lnSpcReduction="20000"/>
          </a:bodyPr>
          <a:lstStyle/>
          <a:p>
            <a:pPr marR="386715">
              <a:lnSpc>
                <a:spcPct val="115000"/>
              </a:lnSpc>
            </a:pPr>
            <a:r>
              <a:rPr lang="da-DK" sz="1800" b="0" dirty="0">
                <a:solidFill>
                  <a:srgbClr val="000000"/>
                </a:solidFill>
                <a:effectLst/>
                <a:latin typeface="COOP" panose="02010504010101010104" pitchFamily="2" charset="0"/>
                <a:ea typeface="Times New Roman" panose="02020603050405020304" pitchFamily="18" charset="0"/>
                <a:cs typeface="Times New Roman" panose="02020603050405020304" pitchFamily="18" charset="0"/>
              </a:rPr>
              <a:t>Vi har </a:t>
            </a:r>
            <a:r>
              <a:rPr lang="da-DK" sz="1800" b="0" dirty="0">
                <a:solidFill>
                  <a:srgbClr val="000000"/>
                </a:solidFill>
                <a:effectLst/>
                <a:highlight>
                  <a:srgbClr val="FFFF00"/>
                </a:highlight>
                <a:latin typeface="COOP" panose="02010504010101010104" pitchFamily="2" charset="0"/>
                <a:ea typeface="Times New Roman" panose="02020603050405020304" pitchFamily="18" charset="0"/>
                <a:cs typeface="Times New Roman" panose="02020603050405020304" pitchFamily="18" charset="0"/>
              </a:rPr>
              <a:t>XX</a:t>
            </a:r>
            <a:r>
              <a:rPr lang="da-DK" sz="1800" b="0" dirty="0">
                <a:solidFill>
                  <a:srgbClr val="000000"/>
                </a:solidFill>
                <a:effectLst/>
                <a:latin typeface="COOP" panose="02010504010101010104" pitchFamily="2" charset="0"/>
                <a:ea typeface="Times New Roman" panose="02020603050405020304" pitchFamily="18" charset="0"/>
                <a:cs typeface="Times New Roman" panose="02020603050405020304" pitchFamily="18" charset="0"/>
              </a:rPr>
              <a:t> ledige pladser i bestyrelsen, så hvis der er interesserede medlemmer iblandt os i dag, kan I overveje, om det er et fællesskab og en arbejdsopgave, I vil være med i. </a:t>
            </a:r>
          </a:p>
          <a:p>
            <a:pPr marR="386715">
              <a:lnSpc>
                <a:spcPct val="115000"/>
              </a:lnSpc>
            </a:pPr>
            <a:endParaRPr lang="da-DK" sz="1800" b="0" dirty="0">
              <a:solidFill>
                <a:srgbClr val="000000"/>
              </a:solidFill>
              <a:effectLst/>
              <a:latin typeface="COOP" panose="02010504010101010104" pitchFamily="2" charset="0"/>
              <a:ea typeface="Times New Roman" panose="02020603050405020304" pitchFamily="18" charset="0"/>
              <a:cs typeface="Times New Roman" panose="02020603050405020304" pitchFamily="18" charset="0"/>
            </a:endParaRPr>
          </a:p>
          <a:p>
            <a:pPr marR="386715">
              <a:lnSpc>
                <a:spcPct val="115000"/>
              </a:lnSpc>
            </a:pPr>
            <a:r>
              <a:rPr lang="da-DK" sz="1800" b="0" dirty="0">
                <a:solidFill>
                  <a:srgbClr val="000000"/>
                </a:solidFill>
                <a:effectLst/>
                <a:latin typeface="COOP" panose="02010504010101010104" pitchFamily="2" charset="0"/>
                <a:ea typeface="Times New Roman" panose="02020603050405020304" pitchFamily="18" charset="0"/>
                <a:cs typeface="Times New Roman" panose="02020603050405020304" pitchFamily="18" charset="0"/>
              </a:rPr>
              <a:t>Vores opgaver relaterer sig til medlemsdemokratiet, til medlems- og kundeaktiviteter i og omkring butikken og også til et bredere samarbejde og engagement med lokalområdet og borgerne. I bestyrelsesarbejdet er der rig mulighed for at arbejde med at synliggøre og profilere butikken og Coops værdier og medlemsfordele. Vi arbejder også aktivt med arrangementer/events/aktiviteter, som kommer både butikken og byen til gavn. Derudover stiller vi kandidater op til Coops øverste organ, landsrådet, og stemmer til det årlige landsrådsvalg. </a:t>
            </a:r>
            <a:endParaRPr lang="da-DK" sz="1800" b="1" dirty="0">
              <a:effectLst/>
              <a:latin typeface="Calibri" panose="020F0502020204030204" pitchFamily="34" charset="0"/>
              <a:ea typeface="Times New Roman" panose="02020603050405020304" pitchFamily="18" charset="0"/>
              <a:cs typeface="Times New Roman" panose="02020603050405020304" pitchFamily="18" charset="0"/>
            </a:endParaRPr>
          </a:p>
          <a:p>
            <a:pPr marR="386715">
              <a:lnSpc>
                <a:spcPct val="115000"/>
              </a:lnSpc>
            </a:pPr>
            <a:r>
              <a:rPr lang="da-DK" sz="1800" b="0" dirty="0">
                <a:effectLst/>
                <a:latin typeface="COOP" panose="02010504010101010104" pitchFamily="2" charset="0"/>
                <a:ea typeface="Times New Roman" panose="02020603050405020304" pitchFamily="18" charset="0"/>
                <a:cs typeface="Times New Roman" panose="02020603050405020304" pitchFamily="18" charset="0"/>
              </a:rPr>
              <a:t> </a:t>
            </a:r>
            <a:endParaRPr lang="da-DK" sz="1800" b="1" dirty="0">
              <a:effectLst/>
              <a:latin typeface="Calibri" panose="020F0502020204030204" pitchFamily="34" charset="0"/>
              <a:ea typeface="Times New Roman" panose="02020603050405020304" pitchFamily="18" charset="0"/>
              <a:cs typeface="Times New Roman" panose="02020603050405020304" pitchFamily="18" charset="0"/>
            </a:endParaRPr>
          </a:p>
          <a:p>
            <a:pPr marR="386715">
              <a:lnSpc>
                <a:spcPct val="115000"/>
              </a:lnSpc>
            </a:pPr>
            <a:r>
              <a:rPr lang="da-DK" sz="1800" b="0" dirty="0">
                <a:solidFill>
                  <a:srgbClr val="000000"/>
                </a:solidFill>
                <a:effectLst/>
                <a:latin typeface="COOP" panose="02010504010101010104" pitchFamily="2" charset="0"/>
                <a:ea typeface="Times New Roman" panose="02020603050405020304" pitchFamily="18" charset="0"/>
                <a:cs typeface="Times New Roman" panose="02020603050405020304" pitchFamily="18" charset="0"/>
              </a:rPr>
              <a:t>Det er spændende at arbejde i bestyrelsen, vi har det godt sammen, og vi er aktive. Som bestyrelsesmedlem skal man være forberedt på at deltage i både bestyrelsesmøder og praktiske opgaver, på at være synlig repræsentant for Coop og på at indlede og styrke samarbejder på tværs i byen og lokalsamfundet. </a:t>
            </a:r>
            <a:endParaRPr lang="da-DK" sz="1800" b="1"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da-DK" dirty="0"/>
          </a:p>
        </p:txBody>
      </p:sp>
      <p:sp>
        <p:nvSpPr>
          <p:cNvPr id="4" name="Pladsholder til diasnummer 3"/>
          <p:cNvSpPr>
            <a:spLocks noGrp="1"/>
          </p:cNvSpPr>
          <p:nvPr>
            <p:ph type="sldNum" sz="quarter" idx="10"/>
          </p:nvPr>
        </p:nvSpPr>
        <p:spPr/>
        <p:txBody>
          <a:bodyPr/>
          <a:lstStyle/>
          <a:p>
            <a:fld id="{F3F6DB58-EDC5-B04E-8F5E-1326227AD2F1}" type="slidenum">
              <a:rPr lang="da-DK" smtClean="0"/>
              <a:pPr/>
              <a:t>8</a:t>
            </a:fld>
            <a:endParaRPr lang="da-DK"/>
          </a:p>
        </p:txBody>
      </p:sp>
    </p:spTree>
    <p:extLst>
      <p:ext uri="{BB962C8B-B14F-4D97-AF65-F5344CB8AC3E}">
        <p14:creationId xmlns:p14="http://schemas.microsoft.com/office/powerpoint/2010/main" val="30398253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a:xfrm>
            <a:off x="420688" y="1243013"/>
            <a:ext cx="5964237" cy="3355975"/>
          </a:xfrm>
        </p:spPr>
      </p:sp>
      <p:sp>
        <p:nvSpPr>
          <p:cNvPr id="3" name="Pladsholder til noter 2"/>
          <p:cNvSpPr>
            <a:spLocks noGrp="1"/>
          </p:cNvSpPr>
          <p:nvPr>
            <p:ph type="body" idx="1"/>
          </p:nvPr>
        </p:nvSpPr>
        <p:spPr/>
        <p:txBody>
          <a:bodyPr>
            <a:normAutofit fontScale="62500" lnSpcReduction="20000"/>
          </a:bodyPr>
          <a:lstStyle/>
          <a:p>
            <a:pPr marR="386715">
              <a:lnSpc>
                <a:spcPct val="115000"/>
              </a:lnSpc>
            </a:pPr>
            <a:r>
              <a:rPr lang="da-DK" sz="1800" b="0" dirty="0">
                <a:solidFill>
                  <a:srgbClr val="000000"/>
                </a:solidFill>
                <a:effectLst/>
                <a:latin typeface="COOP" panose="02010504010101010104" pitchFamily="2" charset="0"/>
                <a:ea typeface="Times New Roman" panose="02020603050405020304" pitchFamily="18" charset="0"/>
                <a:cs typeface="Times New Roman" panose="02020603050405020304" pitchFamily="18" charset="0"/>
              </a:rPr>
              <a:t>Vi har </a:t>
            </a:r>
            <a:r>
              <a:rPr lang="da-DK" sz="1800" b="0" dirty="0">
                <a:solidFill>
                  <a:srgbClr val="000000"/>
                </a:solidFill>
                <a:effectLst/>
                <a:highlight>
                  <a:srgbClr val="FFFF00"/>
                </a:highlight>
                <a:latin typeface="COOP" panose="02010504010101010104" pitchFamily="2" charset="0"/>
                <a:ea typeface="Times New Roman" panose="02020603050405020304" pitchFamily="18" charset="0"/>
                <a:cs typeface="Times New Roman" panose="02020603050405020304" pitchFamily="18" charset="0"/>
              </a:rPr>
              <a:t>XX</a:t>
            </a:r>
            <a:r>
              <a:rPr lang="da-DK" sz="1800" b="0" dirty="0">
                <a:solidFill>
                  <a:srgbClr val="000000"/>
                </a:solidFill>
                <a:effectLst/>
                <a:latin typeface="COOP" panose="02010504010101010104" pitchFamily="2" charset="0"/>
                <a:ea typeface="Times New Roman" panose="02020603050405020304" pitchFamily="18" charset="0"/>
                <a:cs typeface="Times New Roman" panose="02020603050405020304" pitchFamily="18" charset="0"/>
              </a:rPr>
              <a:t> ledige pladser i bestyrelsen, så hvis der er interesserede medlemmer iblandt os i dag, kan I overveje, om det er et fællesskab og en arbejdsopgave, I vil være med i. </a:t>
            </a:r>
          </a:p>
          <a:p>
            <a:pPr marR="386715">
              <a:lnSpc>
                <a:spcPct val="115000"/>
              </a:lnSpc>
            </a:pPr>
            <a:endParaRPr lang="da-DK" sz="1800" b="0" dirty="0">
              <a:solidFill>
                <a:srgbClr val="000000"/>
              </a:solidFill>
              <a:effectLst/>
              <a:latin typeface="COOP" panose="02010504010101010104" pitchFamily="2" charset="0"/>
              <a:ea typeface="Times New Roman" panose="02020603050405020304" pitchFamily="18" charset="0"/>
              <a:cs typeface="Times New Roman" panose="02020603050405020304" pitchFamily="18" charset="0"/>
            </a:endParaRPr>
          </a:p>
          <a:p>
            <a:pPr marR="386715">
              <a:lnSpc>
                <a:spcPct val="115000"/>
              </a:lnSpc>
            </a:pPr>
            <a:r>
              <a:rPr lang="da-DK" sz="1800" b="0" dirty="0">
                <a:solidFill>
                  <a:srgbClr val="000000"/>
                </a:solidFill>
                <a:effectLst/>
                <a:latin typeface="COOP" panose="02010504010101010104" pitchFamily="2" charset="0"/>
                <a:ea typeface="Times New Roman" panose="02020603050405020304" pitchFamily="18" charset="0"/>
                <a:cs typeface="Times New Roman" panose="02020603050405020304" pitchFamily="18" charset="0"/>
              </a:rPr>
              <a:t>Vores opgaver relaterer sig til medlemsdemokratiet, til medlems- og kundeaktiviteter i og omkring butikken og også til et bredere samarbejde og engagement med lokalområdet og borgerne. I bestyrelsesarbejdet er der rig mulighed for at arbejde med at synliggøre og profilere butikken og Coops værdier og medlemsfordele. Vi arbejder også aktivt med arrangementer/events/aktiviteter, som kommer både butikken og byen til gavn. Derudover stiller vi kandidater op til Coops øverste organ, landsrådet, og stemmer til det årlige landsrådsvalg. </a:t>
            </a:r>
            <a:endParaRPr lang="da-DK" sz="1800" b="1" dirty="0">
              <a:effectLst/>
              <a:latin typeface="Calibri" panose="020F0502020204030204" pitchFamily="34" charset="0"/>
              <a:ea typeface="Times New Roman" panose="02020603050405020304" pitchFamily="18" charset="0"/>
              <a:cs typeface="Times New Roman" panose="02020603050405020304" pitchFamily="18" charset="0"/>
            </a:endParaRPr>
          </a:p>
          <a:p>
            <a:pPr marR="386715">
              <a:lnSpc>
                <a:spcPct val="115000"/>
              </a:lnSpc>
            </a:pPr>
            <a:r>
              <a:rPr lang="da-DK" sz="1800" b="0" dirty="0">
                <a:effectLst/>
                <a:latin typeface="COOP" panose="02010504010101010104" pitchFamily="2" charset="0"/>
                <a:ea typeface="Times New Roman" panose="02020603050405020304" pitchFamily="18" charset="0"/>
                <a:cs typeface="Times New Roman" panose="02020603050405020304" pitchFamily="18" charset="0"/>
              </a:rPr>
              <a:t> </a:t>
            </a:r>
            <a:endParaRPr lang="da-DK" sz="1800" b="1" dirty="0">
              <a:effectLst/>
              <a:latin typeface="Calibri" panose="020F0502020204030204" pitchFamily="34" charset="0"/>
              <a:ea typeface="Times New Roman" panose="02020603050405020304" pitchFamily="18" charset="0"/>
              <a:cs typeface="Times New Roman" panose="02020603050405020304" pitchFamily="18" charset="0"/>
            </a:endParaRPr>
          </a:p>
          <a:p>
            <a:pPr marR="386715">
              <a:lnSpc>
                <a:spcPct val="115000"/>
              </a:lnSpc>
            </a:pPr>
            <a:r>
              <a:rPr lang="da-DK" sz="1800" b="0" dirty="0">
                <a:solidFill>
                  <a:srgbClr val="000000"/>
                </a:solidFill>
                <a:effectLst/>
                <a:latin typeface="COOP" panose="02010504010101010104" pitchFamily="2" charset="0"/>
                <a:ea typeface="Times New Roman" panose="02020603050405020304" pitchFamily="18" charset="0"/>
                <a:cs typeface="Times New Roman" panose="02020603050405020304" pitchFamily="18" charset="0"/>
              </a:rPr>
              <a:t>Det er spændende at arbejde i bestyrelsen, vi har det godt sammen, og vi er aktive. Som bestyrelsesmedlem skal man være forberedt på at deltage i både bestyrelsesmøder og praktiske opgaver, på at være synlig repræsentant for Coop og på at indlede og styrke samarbejder på tværs i byen og lokalsamfundet. </a:t>
            </a:r>
            <a:endParaRPr lang="da-DK" sz="1800" b="1" dirty="0">
              <a:effectLst/>
              <a:latin typeface="Calibri" panose="020F0502020204030204" pitchFamily="34" charset="0"/>
              <a:ea typeface="Times New Roman" panose="02020603050405020304" pitchFamily="18" charset="0"/>
              <a:cs typeface="Times New Roman" panose="02020603050405020304" pitchFamily="18" charset="0"/>
            </a:endParaRPr>
          </a:p>
          <a:p>
            <a:pPr marR="386715">
              <a:lnSpc>
                <a:spcPct val="115000"/>
              </a:lnSpc>
            </a:pPr>
            <a:r>
              <a:rPr lang="da-DK" sz="1800" b="0" dirty="0">
                <a:effectLst/>
                <a:latin typeface="COOP" panose="02010504010101010104" pitchFamily="2" charset="0"/>
                <a:ea typeface="Times New Roman" panose="02020603050405020304" pitchFamily="18" charset="0"/>
                <a:cs typeface="Times New Roman" panose="02020603050405020304" pitchFamily="18" charset="0"/>
              </a:rPr>
              <a:t> </a:t>
            </a:r>
            <a:endParaRPr lang="da-DK" sz="1800" b="1"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da-DK" dirty="0"/>
          </a:p>
        </p:txBody>
      </p:sp>
      <p:sp>
        <p:nvSpPr>
          <p:cNvPr id="4" name="Pladsholder til diasnummer 3"/>
          <p:cNvSpPr>
            <a:spLocks noGrp="1"/>
          </p:cNvSpPr>
          <p:nvPr>
            <p:ph type="sldNum" sz="quarter" idx="10"/>
          </p:nvPr>
        </p:nvSpPr>
        <p:spPr/>
        <p:txBody>
          <a:bodyPr/>
          <a:lstStyle/>
          <a:p>
            <a:fld id="{F3F6DB58-EDC5-B04E-8F5E-1326227AD2F1}" type="slidenum">
              <a:rPr lang="da-DK" smtClean="0"/>
              <a:pPr/>
              <a:t>9</a:t>
            </a:fld>
            <a:endParaRPr lang="da-DK"/>
          </a:p>
        </p:txBody>
      </p:sp>
    </p:spTree>
    <p:extLst>
      <p:ext uri="{BB962C8B-B14F-4D97-AF65-F5344CB8AC3E}">
        <p14:creationId xmlns:p14="http://schemas.microsoft.com/office/powerpoint/2010/main" val="19034416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b="0" i="0" dirty="0">
                <a:solidFill>
                  <a:srgbClr val="333333"/>
                </a:solidFill>
                <a:effectLst/>
                <a:latin typeface="Main"/>
              </a:rPr>
              <a:t>Foreningen bag Coop inviterede i 2023 for første gang til konceptet ‘Cooptober’. En hel oktober måned, hvor Coop fejrede de lokale fællesskaber, som er afgørende for trivsel, bæredygtighed og en sund og tryg fremtid.</a:t>
            </a:r>
          </a:p>
          <a:p>
            <a:endParaRPr lang="da-DK" b="0" i="0" dirty="0">
              <a:solidFill>
                <a:srgbClr val="333333"/>
              </a:solidFill>
              <a:effectLst/>
              <a:latin typeface="Main"/>
            </a:endParaRPr>
          </a:p>
          <a:p>
            <a:pPr algn="l"/>
            <a:r>
              <a:rPr lang="da-DK" b="0" i="0" dirty="0">
                <a:solidFill>
                  <a:srgbClr val="333333"/>
                </a:solidFill>
                <a:effectLst/>
                <a:latin typeface="Main"/>
              </a:rPr>
              <a:t>Cooptober afholdtes med og af mere end 200 lokale butiks- og brugsforeningsbestyrelser. Her lagde medlemsvalgte bestyrelsesmedlemmer frivillige kræfter i projektet, og sammen stablede vi cirka 200 forskellige aktiviteter og begivenheder på benene, der rullede hen over hele landet i løbet af oktober måned.</a:t>
            </a:r>
          </a:p>
          <a:p>
            <a:pPr algn="l"/>
            <a:endParaRPr lang="da-DK" b="0" i="0" dirty="0">
              <a:solidFill>
                <a:srgbClr val="333333"/>
              </a:solidFill>
              <a:effectLst/>
              <a:latin typeface="Main"/>
            </a:endParaRPr>
          </a:p>
          <a:p>
            <a:pPr algn="l"/>
            <a:r>
              <a:rPr lang="da-DK" b="0" i="0" dirty="0">
                <a:solidFill>
                  <a:srgbClr val="333333"/>
                </a:solidFill>
                <a:effectLst/>
                <a:latin typeface="Main"/>
              </a:rPr>
              <a:t>Næsten halvdelen af alle Kvicklys, SuperBrugsens, Brugsens og Dagli’Brugsens butikker var med i Cooptober i 2023. Vi håber at være med igen næste år!</a:t>
            </a:r>
          </a:p>
          <a:p>
            <a:pPr algn="l"/>
            <a:endParaRPr lang="da-DK" b="0" i="0" dirty="0">
              <a:solidFill>
                <a:srgbClr val="333333"/>
              </a:solidFill>
              <a:effectLst/>
              <a:latin typeface="Main"/>
            </a:endParaRPr>
          </a:p>
          <a:p>
            <a:pPr algn="l"/>
            <a:r>
              <a:rPr lang="da-DK" b="0" i="0" dirty="0">
                <a:solidFill>
                  <a:srgbClr val="333333"/>
                </a:solidFill>
                <a:effectLst/>
                <a:latin typeface="Main"/>
              </a:rPr>
              <a:t>Se kalenderoversigten over alle arrangementer, fordelt på landets regioner og lokalområder her </a:t>
            </a:r>
            <a:r>
              <a:rPr lang="da-DK" b="0" i="0" u="none" strike="noStrike" dirty="0">
                <a:solidFill>
                  <a:srgbClr val="C31414"/>
                </a:solidFill>
                <a:effectLst/>
                <a:latin typeface="Main"/>
                <a:hlinkClick r:id="rId3"/>
              </a:rPr>
              <a:t>Cooptober.dk</a:t>
            </a:r>
            <a:endParaRPr lang="da-DK" b="0" i="0" dirty="0">
              <a:solidFill>
                <a:srgbClr val="333333"/>
              </a:solidFill>
              <a:effectLst/>
              <a:latin typeface="Main"/>
            </a:endParaRPr>
          </a:p>
        </p:txBody>
      </p:sp>
      <p:sp>
        <p:nvSpPr>
          <p:cNvPr id="4" name="Pladsholder til slidenummer 3"/>
          <p:cNvSpPr>
            <a:spLocks noGrp="1"/>
          </p:cNvSpPr>
          <p:nvPr>
            <p:ph type="sldNum" sz="quarter" idx="5"/>
          </p:nvPr>
        </p:nvSpPr>
        <p:spPr/>
        <p:txBody>
          <a:bodyPr/>
          <a:lstStyle/>
          <a:p>
            <a:fld id="{D539A777-A0BB-4A24-B526-3D9567128AE6}" type="slidenum">
              <a:rPr lang="da-DK" smtClean="0"/>
              <a:t>11</a:t>
            </a:fld>
            <a:endParaRPr lang="da-DK"/>
          </a:p>
        </p:txBody>
      </p:sp>
    </p:spTree>
    <p:extLst>
      <p:ext uri="{BB962C8B-B14F-4D97-AF65-F5344CB8AC3E}">
        <p14:creationId xmlns:p14="http://schemas.microsoft.com/office/powerpoint/2010/main" val="38928001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slid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8801F25-0E39-4507-86E1-E54B40ED63FB}"/>
              </a:ext>
            </a:extLst>
          </p:cNvPr>
          <p:cNvSpPr>
            <a:spLocks noGrp="1"/>
          </p:cNvSpPr>
          <p:nvPr>
            <p:ph type="ctrTitle"/>
          </p:nvPr>
        </p:nvSpPr>
        <p:spPr>
          <a:xfrm>
            <a:off x="1524000" y="1122363"/>
            <a:ext cx="9144000" cy="2387600"/>
          </a:xfrm>
        </p:spPr>
        <p:txBody>
          <a:bodyPr anchor="b"/>
          <a:lstStyle>
            <a:lvl1pPr algn="ctr">
              <a:defRPr sz="6000"/>
            </a:lvl1pPr>
          </a:lstStyle>
          <a:p>
            <a:r>
              <a:rPr lang="da-DK"/>
              <a:t>Klik for at redigere titeltypografien i masteren</a:t>
            </a:r>
          </a:p>
        </p:txBody>
      </p:sp>
      <p:sp>
        <p:nvSpPr>
          <p:cNvPr id="3" name="Undertitel 2">
            <a:extLst>
              <a:ext uri="{FF2B5EF4-FFF2-40B4-BE49-F238E27FC236}">
                <a16:creationId xmlns:a16="http://schemas.microsoft.com/office/drawing/2014/main" id="{1DF12A72-513E-411C-A1B9-7497BFFF340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p>
        </p:txBody>
      </p:sp>
      <p:sp>
        <p:nvSpPr>
          <p:cNvPr id="4" name="Pladsholder til dato 3">
            <a:extLst>
              <a:ext uri="{FF2B5EF4-FFF2-40B4-BE49-F238E27FC236}">
                <a16:creationId xmlns:a16="http://schemas.microsoft.com/office/drawing/2014/main" id="{ED68992D-C856-44ED-9CF0-92C727B64B67}"/>
              </a:ext>
            </a:extLst>
          </p:cNvPr>
          <p:cNvSpPr>
            <a:spLocks noGrp="1"/>
          </p:cNvSpPr>
          <p:nvPr>
            <p:ph type="dt" sz="half" idx="10"/>
          </p:nvPr>
        </p:nvSpPr>
        <p:spPr/>
        <p:txBody>
          <a:bodyPr/>
          <a:lstStyle/>
          <a:p>
            <a:fld id="{ED6EB896-5A92-45C6-8D59-E3E912C4E84C}" type="datetimeFigureOut">
              <a:rPr lang="da-DK" smtClean="0"/>
              <a:t>22-04-2024</a:t>
            </a:fld>
            <a:endParaRPr lang="da-DK"/>
          </a:p>
        </p:txBody>
      </p:sp>
      <p:sp>
        <p:nvSpPr>
          <p:cNvPr id="5" name="Pladsholder til sidefod 4">
            <a:extLst>
              <a:ext uri="{FF2B5EF4-FFF2-40B4-BE49-F238E27FC236}">
                <a16:creationId xmlns:a16="http://schemas.microsoft.com/office/drawing/2014/main" id="{131682EC-5E0B-4E5A-A711-72FFF4F2F48F}"/>
              </a:ext>
            </a:extLst>
          </p:cNvPr>
          <p:cNvSpPr>
            <a:spLocks noGrp="1"/>
          </p:cNvSpPr>
          <p:nvPr>
            <p:ph type="ftr" sz="quarter" idx="11"/>
          </p:nvPr>
        </p:nvSpPr>
        <p:spPr/>
        <p:txBody>
          <a:bodyPr/>
          <a:lstStyle/>
          <a:p>
            <a:endParaRPr lang="en-GB"/>
          </a:p>
        </p:txBody>
      </p:sp>
      <p:sp>
        <p:nvSpPr>
          <p:cNvPr id="6" name="Pladsholder til slidenummer 5">
            <a:extLst>
              <a:ext uri="{FF2B5EF4-FFF2-40B4-BE49-F238E27FC236}">
                <a16:creationId xmlns:a16="http://schemas.microsoft.com/office/drawing/2014/main" id="{31261BD8-05B4-4166-B062-F5A7333A8D18}"/>
              </a:ext>
            </a:extLst>
          </p:cNvPr>
          <p:cNvSpPr>
            <a:spLocks noGrp="1"/>
          </p:cNvSpPr>
          <p:nvPr>
            <p:ph type="sldNum" sz="quarter" idx="12"/>
          </p:nvPr>
        </p:nvSpPr>
        <p:spPr/>
        <p:txBody>
          <a:bodyPr/>
          <a:lstStyle/>
          <a:p>
            <a:fld id="{8873C856-2D42-774B-9F3D-A3E810E10692}" type="slidenum">
              <a:rPr lang="en-GB" smtClean="0"/>
              <a:t>‹nr.›</a:t>
            </a:fld>
            <a:endParaRPr lang="en-GB"/>
          </a:p>
        </p:txBody>
      </p:sp>
    </p:spTree>
    <p:extLst>
      <p:ext uri="{BB962C8B-B14F-4D97-AF65-F5344CB8AC3E}">
        <p14:creationId xmlns:p14="http://schemas.microsoft.com/office/powerpoint/2010/main" val="42003998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C5F8AC2-685B-4F3E-96CE-40B7596CA78A}"/>
              </a:ext>
            </a:extLst>
          </p:cNvPr>
          <p:cNvSpPr>
            <a:spLocks noGrp="1"/>
          </p:cNvSpPr>
          <p:nvPr>
            <p:ph type="title"/>
          </p:nvPr>
        </p:nvSpPr>
        <p:spPr/>
        <p:txBody>
          <a:bodyPr/>
          <a:lstStyle/>
          <a:p>
            <a:r>
              <a:rPr lang="da-DK"/>
              <a:t>Klik for at redigere titeltypografien i masteren</a:t>
            </a:r>
          </a:p>
        </p:txBody>
      </p:sp>
      <p:sp>
        <p:nvSpPr>
          <p:cNvPr id="3" name="Pladsholder til lodret titel 2">
            <a:extLst>
              <a:ext uri="{FF2B5EF4-FFF2-40B4-BE49-F238E27FC236}">
                <a16:creationId xmlns:a16="http://schemas.microsoft.com/office/drawing/2014/main" id="{DB7F44CE-597F-4B7D-92D9-BAF6043F22CD}"/>
              </a:ext>
            </a:extLst>
          </p:cNvPr>
          <p:cNvSpPr>
            <a:spLocks noGrp="1"/>
          </p:cNvSpPr>
          <p:nvPr>
            <p:ph type="body" orient="vert" idx="1"/>
          </p:nvPr>
        </p:nvSpPr>
        <p:spPr/>
        <p:txBody>
          <a:bodyPr vert="eaVe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97EDF132-E1DA-4BA4-940E-111FBD24E779}"/>
              </a:ext>
            </a:extLst>
          </p:cNvPr>
          <p:cNvSpPr>
            <a:spLocks noGrp="1"/>
          </p:cNvSpPr>
          <p:nvPr>
            <p:ph type="dt" sz="half" idx="10"/>
          </p:nvPr>
        </p:nvSpPr>
        <p:spPr/>
        <p:txBody>
          <a:bodyPr/>
          <a:lstStyle/>
          <a:p>
            <a:fld id="{ED6EB896-5A92-45C6-8D59-E3E912C4E84C}" type="datetimeFigureOut">
              <a:rPr lang="da-DK" smtClean="0"/>
              <a:t>22-04-2024</a:t>
            </a:fld>
            <a:endParaRPr lang="da-DK"/>
          </a:p>
        </p:txBody>
      </p:sp>
      <p:sp>
        <p:nvSpPr>
          <p:cNvPr id="5" name="Pladsholder til sidefod 4">
            <a:extLst>
              <a:ext uri="{FF2B5EF4-FFF2-40B4-BE49-F238E27FC236}">
                <a16:creationId xmlns:a16="http://schemas.microsoft.com/office/drawing/2014/main" id="{79A62958-6E9E-43AC-B57B-43648D35BB18}"/>
              </a:ext>
            </a:extLst>
          </p:cNvPr>
          <p:cNvSpPr>
            <a:spLocks noGrp="1"/>
          </p:cNvSpPr>
          <p:nvPr>
            <p:ph type="ftr" sz="quarter" idx="11"/>
          </p:nvPr>
        </p:nvSpPr>
        <p:spPr/>
        <p:txBody>
          <a:bodyPr/>
          <a:lstStyle/>
          <a:p>
            <a:endParaRPr lang="en-GB"/>
          </a:p>
        </p:txBody>
      </p:sp>
      <p:sp>
        <p:nvSpPr>
          <p:cNvPr id="6" name="Pladsholder til slidenummer 5">
            <a:extLst>
              <a:ext uri="{FF2B5EF4-FFF2-40B4-BE49-F238E27FC236}">
                <a16:creationId xmlns:a16="http://schemas.microsoft.com/office/drawing/2014/main" id="{1730FD05-EA2A-4F96-8BBC-0571B3ACC238}"/>
              </a:ext>
            </a:extLst>
          </p:cNvPr>
          <p:cNvSpPr>
            <a:spLocks noGrp="1"/>
          </p:cNvSpPr>
          <p:nvPr>
            <p:ph type="sldNum" sz="quarter" idx="12"/>
          </p:nvPr>
        </p:nvSpPr>
        <p:spPr/>
        <p:txBody>
          <a:bodyPr/>
          <a:lstStyle/>
          <a:p>
            <a:fld id="{8873C856-2D42-774B-9F3D-A3E810E10692}" type="slidenum">
              <a:rPr lang="en-GB" smtClean="0"/>
              <a:t>‹nr.›</a:t>
            </a:fld>
            <a:endParaRPr lang="en-GB"/>
          </a:p>
        </p:txBody>
      </p:sp>
    </p:spTree>
    <p:extLst>
      <p:ext uri="{BB962C8B-B14F-4D97-AF65-F5344CB8AC3E}">
        <p14:creationId xmlns:p14="http://schemas.microsoft.com/office/powerpoint/2010/main" val="31265475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Lodret titel 1">
            <a:extLst>
              <a:ext uri="{FF2B5EF4-FFF2-40B4-BE49-F238E27FC236}">
                <a16:creationId xmlns:a16="http://schemas.microsoft.com/office/drawing/2014/main" id="{A7892649-41B8-4EE3-AD9F-65CC707BBDDF}"/>
              </a:ext>
            </a:extLst>
          </p:cNvPr>
          <p:cNvSpPr>
            <a:spLocks noGrp="1"/>
          </p:cNvSpPr>
          <p:nvPr>
            <p:ph type="title" orient="vert"/>
          </p:nvPr>
        </p:nvSpPr>
        <p:spPr>
          <a:xfrm>
            <a:off x="8724900" y="365125"/>
            <a:ext cx="2628900" cy="5811838"/>
          </a:xfrm>
        </p:spPr>
        <p:txBody>
          <a:bodyPr vert="eaVert"/>
          <a:lstStyle/>
          <a:p>
            <a:r>
              <a:rPr lang="da-DK"/>
              <a:t>Klik for at redigere titeltypografien i masteren</a:t>
            </a:r>
          </a:p>
        </p:txBody>
      </p:sp>
      <p:sp>
        <p:nvSpPr>
          <p:cNvPr id="3" name="Pladsholder til lodret titel 2">
            <a:extLst>
              <a:ext uri="{FF2B5EF4-FFF2-40B4-BE49-F238E27FC236}">
                <a16:creationId xmlns:a16="http://schemas.microsoft.com/office/drawing/2014/main" id="{44046B17-14AA-4C9D-9BF1-055581A3B271}"/>
              </a:ext>
            </a:extLst>
          </p:cNvPr>
          <p:cNvSpPr>
            <a:spLocks noGrp="1"/>
          </p:cNvSpPr>
          <p:nvPr>
            <p:ph type="body" orient="vert" idx="1"/>
          </p:nvPr>
        </p:nvSpPr>
        <p:spPr>
          <a:xfrm>
            <a:off x="838200" y="365125"/>
            <a:ext cx="7734300" cy="5811838"/>
          </a:xfrm>
        </p:spPr>
        <p:txBody>
          <a:bodyPr vert="eaVe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5F17A01D-D7DA-4EDC-B977-0ECBB37C892B}"/>
              </a:ext>
            </a:extLst>
          </p:cNvPr>
          <p:cNvSpPr>
            <a:spLocks noGrp="1"/>
          </p:cNvSpPr>
          <p:nvPr>
            <p:ph type="dt" sz="half" idx="10"/>
          </p:nvPr>
        </p:nvSpPr>
        <p:spPr/>
        <p:txBody>
          <a:bodyPr/>
          <a:lstStyle/>
          <a:p>
            <a:fld id="{ED6EB896-5A92-45C6-8D59-E3E912C4E84C}" type="datetimeFigureOut">
              <a:rPr lang="da-DK" smtClean="0"/>
              <a:t>22-04-2024</a:t>
            </a:fld>
            <a:endParaRPr lang="da-DK"/>
          </a:p>
        </p:txBody>
      </p:sp>
      <p:sp>
        <p:nvSpPr>
          <p:cNvPr id="5" name="Pladsholder til sidefod 4">
            <a:extLst>
              <a:ext uri="{FF2B5EF4-FFF2-40B4-BE49-F238E27FC236}">
                <a16:creationId xmlns:a16="http://schemas.microsoft.com/office/drawing/2014/main" id="{C29A6A50-18A3-4388-AF8D-D59847779A0B}"/>
              </a:ext>
            </a:extLst>
          </p:cNvPr>
          <p:cNvSpPr>
            <a:spLocks noGrp="1"/>
          </p:cNvSpPr>
          <p:nvPr>
            <p:ph type="ftr" sz="quarter" idx="11"/>
          </p:nvPr>
        </p:nvSpPr>
        <p:spPr/>
        <p:txBody>
          <a:bodyPr/>
          <a:lstStyle/>
          <a:p>
            <a:endParaRPr lang="en-GB"/>
          </a:p>
        </p:txBody>
      </p:sp>
      <p:sp>
        <p:nvSpPr>
          <p:cNvPr id="6" name="Pladsholder til slidenummer 5">
            <a:extLst>
              <a:ext uri="{FF2B5EF4-FFF2-40B4-BE49-F238E27FC236}">
                <a16:creationId xmlns:a16="http://schemas.microsoft.com/office/drawing/2014/main" id="{57C4723A-F6A5-4EA9-9865-0F77C719E573}"/>
              </a:ext>
            </a:extLst>
          </p:cNvPr>
          <p:cNvSpPr>
            <a:spLocks noGrp="1"/>
          </p:cNvSpPr>
          <p:nvPr>
            <p:ph type="sldNum" sz="quarter" idx="12"/>
          </p:nvPr>
        </p:nvSpPr>
        <p:spPr/>
        <p:txBody>
          <a:bodyPr/>
          <a:lstStyle/>
          <a:p>
            <a:fld id="{8873C856-2D42-774B-9F3D-A3E810E10692}" type="slidenum">
              <a:rPr lang="en-GB" smtClean="0"/>
              <a:t>‹nr.›</a:t>
            </a:fld>
            <a:endParaRPr lang="en-GB"/>
          </a:p>
        </p:txBody>
      </p:sp>
    </p:spTree>
    <p:extLst>
      <p:ext uri="{BB962C8B-B14F-4D97-AF65-F5344CB8AC3E}">
        <p14:creationId xmlns:p14="http://schemas.microsoft.com/office/powerpoint/2010/main" val="37812676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cSld name="Fors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455E6A-FDCB-4AB5-8C7B-8E5FB1C60AFF}"/>
              </a:ext>
            </a:extLst>
          </p:cNvPr>
          <p:cNvSpPr>
            <a:spLocks noGrp="1"/>
          </p:cNvSpPr>
          <p:nvPr>
            <p:ph type="ctrTitle" hasCustomPrompt="1"/>
          </p:nvPr>
        </p:nvSpPr>
        <p:spPr>
          <a:xfrm>
            <a:off x="695325" y="2741906"/>
            <a:ext cx="8064500" cy="1666875"/>
          </a:xfrm>
        </p:spPr>
        <p:txBody>
          <a:bodyPr anchor="b" anchorCtr="0">
            <a:normAutofit/>
          </a:bodyPr>
          <a:lstStyle>
            <a:lvl1pPr algn="l">
              <a:defRPr sz="6000" b="1" i="0">
                <a:solidFill>
                  <a:schemeClr val="bg1"/>
                </a:solidFill>
                <a:latin typeface="COOP" pitchFamily="2" charset="0"/>
              </a:defRPr>
            </a:lvl1pPr>
          </a:lstStyle>
          <a:p>
            <a:r>
              <a:rPr lang="en-US" dirty="0" err="1"/>
              <a:t>Overskrift</a:t>
            </a:r>
            <a:endParaRPr lang="da-DK" dirty="0"/>
          </a:p>
        </p:txBody>
      </p:sp>
      <p:sp>
        <p:nvSpPr>
          <p:cNvPr id="3" name="Subtitle 2">
            <a:extLst>
              <a:ext uri="{FF2B5EF4-FFF2-40B4-BE49-F238E27FC236}">
                <a16:creationId xmlns:a16="http://schemas.microsoft.com/office/drawing/2014/main" id="{C24DC769-86A6-4CAF-A8AC-DC2072FEE671}"/>
              </a:ext>
            </a:extLst>
          </p:cNvPr>
          <p:cNvSpPr>
            <a:spLocks noGrp="1"/>
          </p:cNvSpPr>
          <p:nvPr>
            <p:ph type="subTitle" idx="1"/>
          </p:nvPr>
        </p:nvSpPr>
        <p:spPr>
          <a:xfrm>
            <a:off x="695325" y="4573881"/>
            <a:ext cx="8064500" cy="1655762"/>
          </a:xfrm>
        </p:spPr>
        <p:txBody>
          <a:bodyPr>
            <a:norm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da-DK" dirty="0"/>
          </a:p>
        </p:txBody>
      </p:sp>
    </p:spTree>
    <p:extLst>
      <p:ext uri="{BB962C8B-B14F-4D97-AF65-F5344CB8AC3E}">
        <p14:creationId xmlns:p14="http://schemas.microsoft.com/office/powerpoint/2010/main" val="3955679998"/>
      </p:ext>
    </p:extLst>
  </p:cSld>
  <p:clrMapOvr>
    <a:masterClrMapping/>
  </p:clrMapOvr>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cSld name="Statement tekst + billede logo rød">
    <p:bg>
      <p:bgPr>
        <a:solidFill>
          <a:schemeClr val="bg2"/>
        </a:solidFill>
        <a:effectLst/>
      </p:bgPr>
    </p:bg>
    <p:spTree>
      <p:nvGrpSpPr>
        <p:cNvPr id="1" name=""/>
        <p:cNvGrpSpPr/>
        <p:nvPr/>
      </p:nvGrpSpPr>
      <p:grpSpPr>
        <a:xfrm>
          <a:off x="0" y="0"/>
          <a:ext cx="0" cy="0"/>
          <a:chOff x="0" y="0"/>
          <a:chExt cx="0" cy="0"/>
        </a:xfrm>
      </p:grpSpPr>
      <p:sp>
        <p:nvSpPr>
          <p:cNvPr id="12" name="Picture Placeholder 4">
            <a:extLst>
              <a:ext uri="{FF2B5EF4-FFF2-40B4-BE49-F238E27FC236}">
                <a16:creationId xmlns:a16="http://schemas.microsoft.com/office/drawing/2014/main" id="{702D1789-7A82-3044-9A43-EC44F952EEF5}"/>
              </a:ext>
            </a:extLst>
          </p:cNvPr>
          <p:cNvSpPr>
            <a:spLocks noGrp="1"/>
          </p:cNvSpPr>
          <p:nvPr>
            <p:ph type="pic" sz="quarter" idx="17"/>
          </p:nvPr>
        </p:nvSpPr>
        <p:spPr>
          <a:xfrm>
            <a:off x="0" y="0"/>
            <a:ext cx="12192000" cy="6858000"/>
          </a:xfrm>
          <a:solidFill>
            <a:schemeClr val="accent5"/>
          </a:solidFill>
        </p:spPr>
        <p:txBody>
          <a:bodyPr/>
          <a:lstStyle/>
          <a:p>
            <a:r>
              <a:rPr lang="en-US"/>
              <a:t>Click icon to add picture</a:t>
            </a:r>
            <a:endParaRPr lang="da-DK"/>
          </a:p>
        </p:txBody>
      </p:sp>
      <p:sp>
        <p:nvSpPr>
          <p:cNvPr id="9" name="Text Placeholder 10">
            <a:extLst>
              <a:ext uri="{FF2B5EF4-FFF2-40B4-BE49-F238E27FC236}">
                <a16:creationId xmlns:a16="http://schemas.microsoft.com/office/drawing/2014/main" id="{5D364358-C036-844C-8DDD-C9951E70F90D}"/>
              </a:ext>
            </a:extLst>
          </p:cNvPr>
          <p:cNvSpPr>
            <a:spLocks noGrp="1"/>
          </p:cNvSpPr>
          <p:nvPr>
            <p:ph type="body" sz="quarter" idx="15" hasCustomPrompt="1"/>
          </p:nvPr>
        </p:nvSpPr>
        <p:spPr>
          <a:xfrm>
            <a:off x="5752200" y="6555600"/>
            <a:ext cx="687600" cy="198000"/>
          </a:xfrm>
          <a: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a:blipFill>
        </p:spPr>
        <p:txBody>
          <a:bodyPr bIns="7200">
            <a:normAutofit/>
          </a:bodyPr>
          <a:lstStyle>
            <a:lvl1pPr marL="0" indent="0">
              <a:buFontTx/>
              <a:buNone/>
              <a:defRPr sz="100">
                <a:solidFill>
                  <a:schemeClr val="bg1"/>
                </a:solidFill>
              </a:defRPr>
            </a:lvl1pPr>
          </a:lstStyle>
          <a:p>
            <a:pPr lvl="0"/>
            <a:r>
              <a:rPr lang="en-GB" dirty="0"/>
              <a:t>.</a:t>
            </a:r>
          </a:p>
        </p:txBody>
      </p:sp>
      <p:sp>
        <p:nvSpPr>
          <p:cNvPr id="11" name="Title 1">
            <a:extLst>
              <a:ext uri="{FF2B5EF4-FFF2-40B4-BE49-F238E27FC236}">
                <a16:creationId xmlns:a16="http://schemas.microsoft.com/office/drawing/2014/main" id="{A6414B98-22BA-F643-92D2-2B76B96A3E73}"/>
              </a:ext>
            </a:extLst>
          </p:cNvPr>
          <p:cNvSpPr>
            <a:spLocks noGrp="1"/>
          </p:cNvSpPr>
          <p:nvPr>
            <p:ph type="ctrTitle" hasCustomPrompt="1"/>
          </p:nvPr>
        </p:nvSpPr>
        <p:spPr>
          <a:xfrm>
            <a:off x="695325" y="2235469"/>
            <a:ext cx="5056875" cy="1666875"/>
          </a:xfrm>
        </p:spPr>
        <p:txBody>
          <a:bodyPr anchor="b" anchorCtr="0">
            <a:normAutofit/>
          </a:bodyPr>
          <a:lstStyle>
            <a:lvl1pPr algn="l">
              <a:defRPr sz="6000" b="1" i="0">
                <a:solidFill>
                  <a:schemeClr val="bg1"/>
                </a:solidFill>
                <a:latin typeface="COOP" pitchFamily="2" charset="0"/>
              </a:defRPr>
            </a:lvl1pPr>
          </a:lstStyle>
          <a:p>
            <a:r>
              <a:rPr lang="en-US" dirty="0" err="1"/>
              <a:t>Overskrift</a:t>
            </a:r>
            <a:endParaRPr lang="da-DK" dirty="0"/>
          </a:p>
        </p:txBody>
      </p:sp>
      <p:sp>
        <p:nvSpPr>
          <p:cNvPr id="13" name="Subtitle 2">
            <a:extLst>
              <a:ext uri="{FF2B5EF4-FFF2-40B4-BE49-F238E27FC236}">
                <a16:creationId xmlns:a16="http://schemas.microsoft.com/office/drawing/2014/main" id="{EF1165FB-E3AF-D249-979A-93771E14F83D}"/>
              </a:ext>
            </a:extLst>
          </p:cNvPr>
          <p:cNvSpPr>
            <a:spLocks noGrp="1"/>
          </p:cNvSpPr>
          <p:nvPr>
            <p:ph type="subTitle" idx="1"/>
          </p:nvPr>
        </p:nvSpPr>
        <p:spPr>
          <a:xfrm>
            <a:off x="695325" y="4067444"/>
            <a:ext cx="8064500" cy="1655762"/>
          </a:xfrm>
        </p:spPr>
        <p:txBody>
          <a:bodyPr>
            <a:norm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da-DK" dirty="0"/>
          </a:p>
        </p:txBody>
      </p:sp>
    </p:spTree>
    <p:extLst>
      <p:ext uri="{BB962C8B-B14F-4D97-AF65-F5344CB8AC3E}">
        <p14:creationId xmlns:p14="http://schemas.microsoft.com/office/powerpoint/2010/main" val="689629116"/>
      </p:ext>
    </p:extLst>
  </p:cSld>
  <p:clrMapOvr>
    <a:masterClrMapping/>
  </p:clrMapOvr>
  <p:extLst>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Tekstside hvid 3 spalter">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254A15AD-EF0D-3E49-B9B2-2F4AE2D65ED6}"/>
              </a:ext>
            </a:extLst>
          </p:cNvPr>
          <p:cNvSpPr>
            <a:spLocks noGrp="1"/>
          </p:cNvSpPr>
          <p:nvPr>
            <p:ph type="ftr" sz="quarter" idx="10"/>
          </p:nvPr>
        </p:nvSpPr>
        <p:spPr/>
        <p:txBody>
          <a:bodyPr/>
          <a:lstStyle/>
          <a:p>
            <a:endParaRPr lang="en-GB"/>
          </a:p>
        </p:txBody>
      </p:sp>
      <p:sp>
        <p:nvSpPr>
          <p:cNvPr id="6" name="Slide Number Placeholder 5">
            <a:extLst>
              <a:ext uri="{FF2B5EF4-FFF2-40B4-BE49-F238E27FC236}">
                <a16:creationId xmlns:a16="http://schemas.microsoft.com/office/drawing/2014/main" id="{DC65EDD3-9574-FF47-8C45-D50753986B7E}"/>
              </a:ext>
            </a:extLst>
          </p:cNvPr>
          <p:cNvSpPr>
            <a:spLocks noGrp="1"/>
          </p:cNvSpPr>
          <p:nvPr>
            <p:ph type="sldNum" sz="quarter" idx="11"/>
          </p:nvPr>
        </p:nvSpPr>
        <p:spPr/>
        <p:txBody>
          <a:bodyPr/>
          <a:lstStyle/>
          <a:p>
            <a:fld id="{8873C856-2D42-774B-9F3D-A3E810E10692}" type="slidenum">
              <a:rPr lang="en-GB" smtClean="0"/>
              <a:t>‹nr.›</a:t>
            </a:fld>
            <a:endParaRPr lang="en-GB"/>
          </a:p>
        </p:txBody>
      </p:sp>
      <p:sp>
        <p:nvSpPr>
          <p:cNvPr id="2" name="Title 1">
            <a:extLst>
              <a:ext uri="{FF2B5EF4-FFF2-40B4-BE49-F238E27FC236}">
                <a16:creationId xmlns:a16="http://schemas.microsoft.com/office/drawing/2014/main" id="{2D1892AE-A022-AA43-B4C9-7650F7445338}"/>
              </a:ext>
            </a:extLst>
          </p:cNvPr>
          <p:cNvSpPr>
            <a:spLocks noGrp="1"/>
          </p:cNvSpPr>
          <p:nvPr>
            <p:ph type="title"/>
          </p:nvPr>
        </p:nvSpPr>
        <p:spPr/>
        <p:txBody>
          <a:bodyPr/>
          <a:lstStyle/>
          <a:p>
            <a:r>
              <a:rPr lang="en-US"/>
              <a:t>Click to edit Master title style</a:t>
            </a:r>
            <a:endParaRPr lang="da-DK"/>
          </a:p>
        </p:txBody>
      </p:sp>
      <p:sp>
        <p:nvSpPr>
          <p:cNvPr id="7" name="Content Placeholder 9">
            <a:extLst>
              <a:ext uri="{FF2B5EF4-FFF2-40B4-BE49-F238E27FC236}">
                <a16:creationId xmlns:a16="http://schemas.microsoft.com/office/drawing/2014/main" id="{BCB9AA9C-2838-1E45-B44C-B273ADE92370}"/>
              </a:ext>
            </a:extLst>
          </p:cNvPr>
          <p:cNvSpPr>
            <a:spLocks noGrp="1"/>
          </p:cNvSpPr>
          <p:nvPr>
            <p:ph sz="quarter" idx="14"/>
          </p:nvPr>
        </p:nvSpPr>
        <p:spPr>
          <a:xfrm>
            <a:off x="3467101" y="1581804"/>
            <a:ext cx="8016876" cy="4547534"/>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dirty="0"/>
          </a:p>
        </p:txBody>
      </p:sp>
    </p:spTree>
    <p:extLst>
      <p:ext uri="{BB962C8B-B14F-4D97-AF65-F5344CB8AC3E}">
        <p14:creationId xmlns:p14="http://schemas.microsoft.com/office/powerpoint/2010/main" val="187609729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Tekstside hvid 4 spalter">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254A15AD-EF0D-3E49-B9B2-2F4AE2D65ED6}"/>
              </a:ext>
            </a:extLst>
          </p:cNvPr>
          <p:cNvSpPr>
            <a:spLocks noGrp="1"/>
          </p:cNvSpPr>
          <p:nvPr>
            <p:ph type="ftr" sz="quarter" idx="10"/>
          </p:nvPr>
        </p:nvSpPr>
        <p:spPr/>
        <p:txBody>
          <a:bodyPr/>
          <a:lstStyle/>
          <a:p>
            <a:endParaRPr lang="en-GB"/>
          </a:p>
        </p:txBody>
      </p:sp>
      <p:sp>
        <p:nvSpPr>
          <p:cNvPr id="6" name="Slide Number Placeholder 5">
            <a:extLst>
              <a:ext uri="{FF2B5EF4-FFF2-40B4-BE49-F238E27FC236}">
                <a16:creationId xmlns:a16="http://schemas.microsoft.com/office/drawing/2014/main" id="{DC65EDD3-9574-FF47-8C45-D50753986B7E}"/>
              </a:ext>
            </a:extLst>
          </p:cNvPr>
          <p:cNvSpPr>
            <a:spLocks noGrp="1"/>
          </p:cNvSpPr>
          <p:nvPr>
            <p:ph type="sldNum" sz="quarter" idx="11"/>
          </p:nvPr>
        </p:nvSpPr>
        <p:spPr/>
        <p:txBody>
          <a:bodyPr/>
          <a:lstStyle/>
          <a:p>
            <a:fld id="{8873C856-2D42-774B-9F3D-A3E810E10692}" type="slidenum">
              <a:rPr lang="en-GB" smtClean="0"/>
              <a:t>‹nr.›</a:t>
            </a:fld>
            <a:endParaRPr lang="en-GB"/>
          </a:p>
        </p:txBody>
      </p:sp>
      <p:sp>
        <p:nvSpPr>
          <p:cNvPr id="2" name="Title 1">
            <a:extLst>
              <a:ext uri="{FF2B5EF4-FFF2-40B4-BE49-F238E27FC236}">
                <a16:creationId xmlns:a16="http://schemas.microsoft.com/office/drawing/2014/main" id="{2D1892AE-A022-AA43-B4C9-7650F7445338}"/>
              </a:ext>
            </a:extLst>
          </p:cNvPr>
          <p:cNvSpPr>
            <a:spLocks noGrp="1"/>
          </p:cNvSpPr>
          <p:nvPr>
            <p:ph type="title"/>
          </p:nvPr>
        </p:nvSpPr>
        <p:spPr/>
        <p:txBody>
          <a:bodyPr/>
          <a:lstStyle/>
          <a:p>
            <a:r>
              <a:rPr lang="en-US"/>
              <a:t>Click to edit Master title style</a:t>
            </a:r>
            <a:endParaRPr lang="da-DK"/>
          </a:p>
        </p:txBody>
      </p:sp>
      <p:sp>
        <p:nvSpPr>
          <p:cNvPr id="9" name="Content Placeholder 9">
            <a:extLst>
              <a:ext uri="{FF2B5EF4-FFF2-40B4-BE49-F238E27FC236}">
                <a16:creationId xmlns:a16="http://schemas.microsoft.com/office/drawing/2014/main" id="{2904631D-F2C3-BE47-91DC-079BC2DB9662}"/>
              </a:ext>
            </a:extLst>
          </p:cNvPr>
          <p:cNvSpPr>
            <a:spLocks noGrp="1"/>
          </p:cNvSpPr>
          <p:nvPr>
            <p:ph sz="quarter" idx="14"/>
          </p:nvPr>
        </p:nvSpPr>
        <p:spPr>
          <a:xfrm>
            <a:off x="706751" y="1581804"/>
            <a:ext cx="10777225" cy="4547534"/>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dirty="0"/>
          </a:p>
        </p:txBody>
      </p:sp>
    </p:spTree>
    <p:extLst>
      <p:ext uri="{BB962C8B-B14F-4D97-AF65-F5344CB8AC3E}">
        <p14:creationId xmlns:p14="http://schemas.microsoft.com/office/powerpoint/2010/main" val="32765881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cSld name="Statement tekst + billede logo hvid">
    <p:bg>
      <p:bgPr>
        <a:solidFill>
          <a:schemeClr val="bg2"/>
        </a:solidFill>
        <a:effectLst/>
      </p:bgPr>
    </p:bg>
    <p:spTree>
      <p:nvGrpSpPr>
        <p:cNvPr id="1" name=""/>
        <p:cNvGrpSpPr/>
        <p:nvPr/>
      </p:nvGrpSpPr>
      <p:grpSpPr>
        <a:xfrm>
          <a:off x="0" y="0"/>
          <a:ext cx="0" cy="0"/>
          <a:chOff x="0" y="0"/>
          <a:chExt cx="0" cy="0"/>
        </a:xfrm>
      </p:grpSpPr>
      <p:sp>
        <p:nvSpPr>
          <p:cNvPr id="12" name="Picture Placeholder 4">
            <a:extLst>
              <a:ext uri="{FF2B5EF4-FFF2-40B4-BE49-F238E27FC236}">
                <a16:creationId xmlns:a16="http://schemas.microsoft.com/office/drawing/2014/main" id="{702D1789-7A82-3044-9A43-EC44F952EEF5}"/>
              </a:ext>
            </a:extLst>
          </p:cNvPr>
          <p:cNvSpPr>
            <a:spLocks noGrp="1"/>
          </p:cNvSpPr>
          <p:nvPr>
            <p:ph type="pic" sz="quarter" idx="17"/>
          </p:nvPr>
        </p:nvSpPr>
        <p:spPr>
          <a:xfrm>
            <a:off x="0" y="0"/>
            <a:ext cx="12192000" cy="6858000"/>
          </a:xfrm>
          <a:solidFill>
            <a:schemeClr val="accent5"/>
          </a:solidFill>
        </p:spPr>
        <p:txBody>
          <a:bodyPr/>
          <a:lstStyle/>
          <a:p>
            <a:r>
              <a:rPr lang="en-US"/>
              <a:t>Click icon to add picture</a:t>
            </a:r>
            <a:endParaRPr lang="da-DK"/>
          </a:p>
        </p:txBody>
      </p:sp>
      <p:sp>
        <p:nvSpPr>
          <p:cNvPr id="9" name="Text Placeholder 10">
            <a:extLst>
              <a:ext uri="{FF2B5EF4-FFF2-40B4-BE49-F238E27FC236}">
                <a16:creationId xmlns:a16="http://schemas.microsoft.com/office/drawing/2014/main" id="{5D364358-C036-844C-8DDD-C9951E70F90D}"/>
              </a:ext>
            </a:extLst>
          </p:cNvPr>
          <p:cNvSpPr>
            <a:spLocks noGrp="1"/>
          </p:cNvSpPr>
          <p:nvPr>
            <p:ph type="body" sz="quarter" idx="15" hasCustomPrompt="1"/>
          </p:nvPr>
        </p:nvSpPr>
        <p:spPr>
          <a:xfrm>
            <a:off x="5752200" y="6555600"/>
            <a:ext cx="687600" cy="198000"/>
          </a:xfrm>
          <a: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a:blipFill>
        </p:spPr>
        <p:txBody>
          <a:bodyPr bIns="7200">
            <a:normAutofit/>
          </a:bodyPr>
          <a:lstStyle>
            <a:lvl1pPr marL="0" indent="0">
              <a:buFontTx/>
              <a:buNone/>
              <a:defRPr sz="100">
                <a:solidFill>
                  <a:schemeClr val="bg1"/>
                </a:solidFill>
              </a:defRPr>
            </a:lvl1pPr>
          </a:lstStyle>
          <a:p>
            <a:pPr lvl="0"/>
            <a:r>
              <a:rPr lang="en-GB" dirty="0"/>
              <a:t>.</a:t>
            </a:r>
          </a:p>
        </p:txBody>
      </p:sp>
      <p:sp>
        <p:nvSpPr>
          <p:cNvPr id="6" name="Title 1">
            <a:extLst>
              <a:ext uri="{FF2B5EF4-FFF2-40B4-BE49-F238E27FC236}">
                <a16:creationId xmlns:a16="http://schemas.microsoft.com/office/drawing/2014/main" id="{B3B33704-1AA4-A74C-9414-0CACC24A5B87}"/>
              </a:ext>
            </a:extLst>
          </p:cNvPr>
          <p:cNvSpPr>
            <a:spLocks noGrp="1"/>
          </p:cNvSpPr>
          <p:nvPr>
            <p:ph type="ctrTitle" hasCustomPrompt="1"/>
          </p:nvPr>
        </p:nvSpPr>
        <p:spPr>
          <a:xfrm>
            <a:off x="695325" y="2235469"/>
            <a:ext cx="5056875" cy="1666875"/>
          </a:xfrm>
        </p:spPr>
        <p:txBody>
          <a:bodyPr anchor="b" anchorCtr="0">
            <a:normAutofit/>
          </a:bodyPr>
          <a:lstStyle>
            <a:lvl1pPr algn="l">
              <a:defRPr sz="6000" b="1" i="0">
                <a:solidFill>
                  <a:schemeClr val="bg1"/>
                </a:solidFill>
                <a:latin typeface="COOP" pitchFamily="2" charset="0"/>
              </a:defRPr>
            </a:lvl1pPr>
          </a:lstStyle>
          <a:p>
            <a:r>
              <a:rPr lang="en-US" dirty="0" err="1"/>
              <a:t>Overskrift</a:t>
            </a:r>
            <a:endParaRPr lang="da-DK" dirty="0"/>
          </a:p>
        </p:txBody>
      </p:sp>
      <p:sp>
        <p:nvSpPr>
          <p:cNvPr id="10" name="Subtitle 2">
            <a:extLst>
              <a:ext uri="{FF2B5EF4-FFF2-40B4-BE49-F238E27FC236}">
                <a16:creationId xmlns:a16="http://schemas.microsoft.com/office/drawing/2014/main" id="{4C396AD9-8E5D-FC43-BCC9-E9EF05846CFF}"/>
              </a:ext>
            </a:extLst>
          </p:cNvPr>
          <p:cNvSpPr>
            <a:spLocks noGrp="1"/>
          </p:cNvSpPr>
          <p:nvPr>
            <p:ph type="subTitle" idx="1"/>
          </p:nvPr>
        </p:nvSpPr>
        <p:spPr>
          <a:xfrm>
            <a:off x="695325" y="4067444"/>
            <a:ext cx="8064500" cy="1655762"/>
          </a:xfrm>
        </p:spPr>
        <p:txBody>
          <a:bodyPr>
            <a:norm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da-DK" dirty="0"/>
          </a:p>
        </p:txBody>
      </p:sp>
    </p:spTree>
    <p:extLst>
      <p:ext uri="{BB962C8B-B14F-4D97-AF65-F5344CB8AC3E}">
        <p14:creationId xmlns:p14="http://schemas.microsoft.com/office/powerpoint/2010/main" val="1127194313"/>
      </p:ext>
    </p:extLst>
  </p:cSld>
  <p:clrMapOvr>
    <a:masterClrMapping/>
  </p:clrMapOvr>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2 billeder beige">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53E5E53-26FB-C84E-8F7D-6238E33894EF}"/>
              </a:ext>
            </a:extLst>
          </p:cNvPr>
          <p:cNvSpPr>
            <a:spLocks noGrp="1"/>
          </p:cNvSpPr>
          <p:nvPr>
            <p:ph type="title"/>
          </p:nvPr>
        </p:nvSpPr>
        <p:spPr/>
        <p:txBody>
          <a:bodyPr/>
          <a:lstStyle/>
          <a:p>
            <a:r>
              <a:rPr lang="en-US"/>
              <a:t>Click to edit Master title style</a:t>
            </a:r>
            <a:endParaRPr lang="da-DK"/>
          </a:p>
        </p:txBody>
      </p:sp>
      <p:sp>
        <p:nvSpPr>
          <p:cNvPr id="7" name="Picture Placeholder 6">
            <a:extLst>
              <a:ext uri="{FF2B5EF4-FFF2-40B4-BE49-F238E27FC236}">
                <a16:creationId xmlns:a16="http://schemas.microsoft.com/office/drawing/2014/main" id="{7C312103-29BD-CE43-9062-875A365C3958}"/>
              </a:ext>
            </a:extLst>
          </p:cNvPr>
          <p:cNvSpPr>
            <a:spLocks noGrp="1"/>
          </p:cNvSpPr>
          <p:nvPr>
            <p:ph type="pic" sz="quarter" idx="10"/>
          </p:nvPr>
        </p:nvSpPr>
        <p:spPr>
          <a:xfrm>
            <a:off x="695325" y="1581804"/>
            <a:ext cx="5256213" cy="4547534"/>
          </a:xfrm>
        </p:spPr>
        <p:txBody>
          <a:bodyPr/>
          <a:lstStyle/>
          <a:p>
            <a:r>
              <a:rPr lang="en-US"/>
              <a:t>Click icon to add picture</a:t>
            </a:r>
            <a:endParaRPr lang="da-DK"/>
          </a:p>
        </p:txBody>
      </p:sp>
      <p:sp>
        <p:nvSpPr>
          <p:cNvPr id="8" name="Picture Placeholder 6">
            <a:extLst>
              <a:ext uri="{FF2B5EF4-FFF2-40B4-BE49-F238E27FC236}">
                <a16:creationId xmlns:a16="http://schemas.microsoft.com/office/drawing/2014/main" id="{6CD8D0A6-8CC3-7D4D-B0D3-5F7B10C01789}"/>
              </a:ext>
            </a:extLst>
          </p:cNvPr>
          <p:cNvSpPr>
            <a:spLocks noGrp="1"/>
          </p:cNvSpPr>
          <p:nvPr>
            <p:ph type="pic" sz="quarter" idx="11"/>
          </p:nvPr>
        </p:nvSpPr>
        <p:spPr>
          <a:xfrm>
            <a:off x="6240464" y="1581804"/>
            <a:ext cx="5376385" cy="4547534"/>
          </a:xfrm>
        </p:spPr>
        <p:txBody>
          <a:bodyPr/>
          <a:lstStyle/>
          <a:p>
            <a:r>
              <a:rPr lang="en-US"/>
              <a:t>Click icon to add picture</a:t>
            </a:r>
            <a:endParaRPr lang="da-DK"/>
          </a:p>
        </p:txBody>
      </p:sp>
      <p:sp>
        <p:nvSpPr>
          <p:cNvPr id="9" name="Footer Placeholder 8">
            <a:extLst>
              <a:ext uri="{FF2B5EF4-FFF2-40B4-BE49-F238E27FC236}">
                <a16:creationId xmlns:a16="http://schemas.microsoft.com/office/drawing/2014/main" id="{54112EA1-DFD4-BF45-8C34-AC1FA43B4E4F}"/>
              </a:ext>
            </a:extLst>
          </p:cNvPr>
          <p:cNvSpPr>
            <a:spLocks noGrp="1"/>
          </p:cNvSpPr>
          <p:nvPr>
            <p:ph type="ftr" sz="quarter" idx="12"/>
          </p:nvPr>
        </p:nvSpPr>
        <p:spPr/>
        <p:txBody>
          <a:bodyPr/>
          <a:lstStyle/>
          <a:p>
            <a:endParaRPr lang="en-GB"/>
          </a:p>
        </p:txBody>
      </p:sp>
      <p:sp>
        <p:nvSpPr>
          <p:cNvPr id="10" name="Slide Number Placeholder 9">
            <a:extLst>
              <a:ext uri="{FF2B5EF4-FFF2-40B4-BE49-F238E27FC236}">
                <a16:creationId xmlns:a16="http://schemas.microsoft.com/office/drawing/2014/main" id="{5506EA84-BF2D-2741-B275-55D73FE3E590}"/>
              </a:ext>
            </a:extLst>
          </p:cNvPr>
          <p:cNvSpPr>
            <a:spLocks noGrp="1"/>
          </p:cNvSpPr>
          <p:nvPr>
            <p:ph type="sldNum" sz="quarter" idx="13"/>
          </p:nvPr>
        </p:nvSpPr>
        <p:spPr/>
        <p:txBody>
          <a:bodyPr/>
          <a:lstStyle/>
          <a:p>
            <a:fld id="{8873C856-2D42-774B-9F3D-A3E810E10692}" type="slidenum">
              <a:rPr lang="en-GB" smtClean="0"/>
              <a:t>‹nr.›</a:t>
            </a:fld>
            <a:endParaRPr lang="en-GB"/>
          </a:p>
        </p:txBody>
      </p:sp>
    </p:spTree>
    <p:extLst>
      <p:ext uri="{BB962C8B-B14F-4D97-AF65-F5344CB8AC3E}">
        <p14:creationId xmlns:p14="http://schemas.microsoft.com/office/powerpoint/2010/main" val="357178894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cSld name="Tak for i dag med bille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A28BB79B-5C80-4440-B287-19AF353E42D7}"/>
              </a:ext>
            </a:extLst>
          </p:cNvPr>
          <p:cNvSpPr>
            <a:spLocks noGrp="1"/>
          </p:cNvSpPr>
          <p:nvPr>
            <p:ph type="ctrTitle" hasCustomPrompt="1"/>
          </p:nvPr>
        </p:nvSpPr>
        <p:spPr>
          <a:xfrm>
            <a:off x="695325" y="3352695"/>
            <a:ext cx="8064500" cy="2076031"/>
          </a:xfrm>
        </p:spPr>
        <p:txBody>
          <a:bodyPr anchor="t" anchorCtr="0">
            <a:noAutofit/>
          </a:bodyPr>
          <a:lstStyle>
            <a:lvl1pPr algn="l">
              <a:defRPr sz="6000" b="1" i="0">
                <a:solidFill>
                  <a:schemeClr val="bg1"/>
                </a:solidFill>
                <a:latin typeface="COOP" pitchFamily="2" charset="0"/>
              </a:defRPr>
            </a:lvl1pPr>
          </a:lstStyle>
          <a:p>
            <a:r>
              <a:rPr lang="en-US" dirty="0" err="1"/>
              <a:t>Tak</a:t>
            </a:r>
            <a:r>
              <a:rPr lang="en-US" dirty="0"/>
              <a:t> for </a:t>
            </a:r>
            <a:r>
              <a:rPr lang="en-US" dirty="0" err="1"/>
              <a:t>i</a:t>
            </a:r>
            <a:r>
              <a:rPr lang="en-US" dirty="0"/>
              <a:t> </a:t>
            </a:r>
            <a:r>
              <a:rPr lang="en-US" dirty="0" err="1"/>
              <a:t>dag</a:t>
            </a:r>
            <a:endParaRPr lang="da-DK" dirty="0"/>
          </a:p>
        </p:txBody>
      </p:sp>
      <p:sp>
        <p:nvSpPr>
          <p:cNvPr id="2" name="Footer Placeholder 1">
            <a:extLst>
              <a:ext uri="{FF2B5EF4-FFF2-40B4-BE49-F238E27FC236}">
                <a16:creationId xmlns:a16="http://schemas.microsoft.com/office/drawing/2014/main" id="{0046F17E-412A-D244-A943-9E11EE61E108}"/>
              </a:ext>
            </a:extLst>
          </p:cNvPr>
          <p:cNvSpPr>
            <a:spLocks noGrp="1"/>
          </p:cNvSpPr>
          <p:nvPr>
            <p:ph type="ftr" sz="quarter" idx="10"/>
          </p:nvPr>
        </p:nvSpPr>
        <p:spPr/>
        <p:txBody>
          <a:bodyPr/>
          <a:lstStyle/>
          <a:p>
            <a:endParaRPr lang="en-GB"/>
          </a:p>
        </p:txBody>
      </p:sp>
      <p:sp>
        <p:nvSpPr>
          <p:cNvPr id="3" name="Slide Number Placeholder 2">
            <a:extLst>
              <a:ext uri="{FF2B5EF4-FFF2-40B4-BE49-F238E27FC236}">
                <a16:creationId xmlns:a16="http://schemas.microsoft.com/office/drawing/2014/main" id="{C49C888D-DCEA-1A43-9019-708D97D2BC55}"/>
              </a:ext>
            </a:extLst>
          </p:cNvPr>
          <p:cNvSpPr>
            <a:spLocks noGrp="1"/>
          </p:cNvSpPr>
          <p:nvPr>
            <p:ph type="sldNum" sz="quarter" idx="11"/>
          </p:nvPr>
        </p:nvSpPr>
        <p:spPr/>
        <p:txBody>
          <a:bodyPr/>
          <a:lstStyle/>
          <a:p>
            <a:fld id="{8873C856-2D42-774B-9F3D-A3E810E10692}" type="slidenum">
              <a:rPr lang="en-GB" smtClean="0"/>
              <a:t>‹nr.›</a:t>
            </a:fld>
            <a:endParaRPr lang="en-GB"/>
          </a:p>
        </p:txBody>
      </p:sp>
    </p:spTree>
    <p:extLst>
      <p:ext uri="{BB962C8B-B14F-4D97-AF65-F5344CB8AC3E}">
        <p14:creationId xmlns:p14="http://schemas.microsoft.com/office/powerpoint/2010/main" val="85656900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cSld name="Tekst 2 spalter hvi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3106F08-AF8E-2149-B369-71DF3EDCF836}"/>
              </a:ext>
            </a:extLst>
          </p:cNvPr>
          <p:cNvSpPr>
            <a:spLocks noGrp="1"/>
          </p:cNvSpPr>
          <p:nvPr>
            <p:ph type="title"/>
          </p:nvPr>
        </p:nvSpPr>
        <p:spPr/>
        <p:txBody>
          <a:bodyPr/>
          <a:lstStyle/>
          <a:p>
            <a:r>
              <a:rPr lang="en-US"/>
              <a:t>Click to edit Master title style</a:t>
            </a:r>
            <a:endParaRPr lang="da-DK"/>
          </a:p>
        </p:txBody>
      </p:sp>
      <p:sp>
        <p:nvSpPr>
          <p:cNvPr id="8" name="Footer Placeholder 7">
            <a:extLst>
              <a:ext uri="{FF2B5EF4-FFF2-40B4-BE49-F238E27FC236}">
                <a16:creationId xmlns:a16="http://schemas.microsoft.com/office/drawing/2014/main" id="{6959F5AA-B5EF-B347-B26A-6C0D8F1C4AC3}"/>
              </a:ext>
            </a:extLst>
          </p:cNvPr>
          <p:cNvSpPr>
            <a:spLocks noGrp="1"/>
          </p:cNvSpPr>
          <p:nvPr>
            <p:ph type="ftr" sz="quarter" idx="12"/>
          </p:nvPr>
        </p:nvSpPr>
        <p:spPr/>
        <p:txBody>
          <a:bodyPr/>
          <a:lstStyle/>
          <a:p>
            <a:endParaRPr lang="en-GB"/>
          </a:p>
        </p:txBody>
      </p:sp>
      <p:sp>
        <p:nvSpPr>
          <p:cNvPr id="9" name="Slide Number Placeholder 8">
            <a:extLst>
              <a:ext uri="{FF2B5EF4-FFF2-40B4-BE49-F238E27FC236}">
                <a16:creationId xmlns:a16="http://schemas.microsoft.com/office/drawing/2014/main" id="{DBF5FDFC-53C8-E446-9128-03DA51416C36}"/>
              </a:ext>
            </a:extLst>
          </p:cNvPr>
          <p:cNvSpPr>
            <a:spLocks noGrp="1"/>
          </p:cNvSpPr>
          <p:nvPr>
            <p:ph type="sldNum" sz="quarter" idx="13"/>
          </p:nvPr>
        </p:nvSpPr>
        <p:spPr/>
        <p:txBody>
          <a:bodyPr/>
          <a:lstStyle/>
          <a:p>
            <a:fld id="{8873C856-2D42-774B-9F3D-A3E810E10692}" type="slidenum">
              <a:rPr lang="en-GB" smtClean="0"/>
              <a:t>‹nr.›</a:t>
            </a:fld>
            <a:endParaRPr lang="en-GB"/>
          </a:p>
        </p:txBody>
      </p:sp>
      <p:sp>
        <p:nvSpPr>
          <p:cNvPr id="12" name="Content Placeholder 9">
            <a:extLst>
              <a:ext uri="{FF2B5EF4-FFF2-40B4-BE49-F238E27FC236}">
                <a16:creationId xmlns:a16="http://schemas.microsoft.com/office/drawing/2014/main" id="{28DA2D07-5569-1842-93A9-EE073821DFDD}"/>
              </a:ext>
            </a:extLst>
          </p:cNvPr>
          <p:cNvSpPr>
            <a:spLocks noGrp="1"/>
          </p:cNvSpPr>
          <p:nvPr>
            <p:ph sz="quarter" idx="15"/>
          </p:nvPr>
        </p:nvSpPr>
        <p:spPr>
          <a:xfrm>
            <a:off x="6240463" y="1581804"/>
            <a:ext cx="5243513" cy="4547534"/>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dirty="0"/>
          </a:p>
        </p:txBody>
      </p:sp>
      <p:sp>
        <p:nvSpPr>
          <p:cNvPr id="13" name="Content Placeholder 9">
            <a:extLst>
              <a:ext uri="{FF2B5EF4-FFF2-40B4-BE49-F238E27FC236}">
                <a16:creationId xmlns:a16="http://schemas.microsoft.com/office/drawing/2014/main" id="{75304ADB-F2E5-704F-A127-8A30128C671E}"/>
              </a:ext>
            </a:extLst>
          </p:cNvPr>
          <p:cNvSpPr>
            <a:spLocks noGrp="1"/>
          </p:cNvSpPr>
          <p:nvPr>
            <p:ph sz="quarter" idx="16"/>
          </p:nvPr>
        </p:nvSpPr>
        <p:spPr>
          <a:xfrm>
            <a:off x="708025" y="1581804"/>
            <a:ext cx="5243513" cy="4547534"/>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dirty="0"/>
          </a:p>
        </p:txBody>
      </p:sp>
    </p:spTree>
    <p:extLst>
      <p:ext uri="{BB962C8B-B14F-4D97-AF65-F5344CB8AC3E}">
        <p14:creationId xmlns:p14="http://schemas.microsoft.com/office/powerpoint/2010/main" val="13548619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7583D6A-63DE-4AAD-B962-3770252B12BD}"/>
              </a:ext>
            </a:extLst>
          </p:cNvPr>
          <p:cNvSpPr>
            <a:spLocks noGrp="1"/>
          </p:cNvSpPr>
          <p:nvPr>
            <p:ph type="title"/>
          </p:nvPr>
        </p:nvSpPr>
        <p:spPr/>
        <p:txBody>
          <a:bodyPr/>
          <a:lstStyle/>
          <a:p>
            <a:r>
              <a:rPr lang="da-DK"/>
              <a:t>Klik for at redigere titeltypografien i masteren</a:t>
            </a:r>
          </a:p>
        </p:txBody>
      </p:sp>
      <p:sp>
        <p:nvSpPr>
          <p:cNvPr id="3" name="Pladsholder til indhold 2">
            <a:extLst>
              <a:ext uri="{FF2B5EF4-FFF2-40B4-BE49-F238E27FC236}">
                <a16:creationId xmlns:a16="http://schemas.microsoft.com/office/drawing/2014/main" id="{3F818E86-22F9-4CA9-B77E-A9CD0AE59A36}"/>
              </a:ext>
            </a:extLst>
          </p:cNvPr>
          <p:cNvSpPr>
            <a:spLocks noGrp="1"/>
          </p:cNvSpPr>
          <p:nvPr>
            <p:ph idx="1"/>
          </p:nvPr>
        </p:nvSpPr>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B335DAE3-6BFA-4FEE-9FDD-C59B9E1DF189}"/>
              </a:ext>
            </a:extLst>
          </p:cNvPr>
          <p:cNvSpPr>
            <a:spLocks noGrp="1"/>
          </p:cNvSpPr>
          <p:nvPr>
            <p:ph type="dt" sz="half" idx="10"/>
          </p:nvPr>
        </p:nvSpPr>
        <p:spPr/>
        <p:txBody>
          <a:bodyPr/>
          <a:lstStyle/>
          <a:p>
            <a:fld id="{78093FD4-C08B-4444-AAD9-09F93B1606AC}" type="datetimeFigureOut">
              <a:rPr lang="da-DK" smtClean="0"/>
              <a:pPr/>
              <a:t>22-04-2024</a:t>
            </a:fld>
            <a:endParaRPr lang="da-DK"/>
          </a:p>
        </p:txBody>
      </p:sp>
      <p:sp>
        <p:nvSpPr>
          <p:cNvPr id="5" name="Pladsholder til sidefod 4">
            <a:extLst>
              <a:ext uri="{FF2B5EF4-FFF2-40B4-BE49-F238E27FC236}">
                <a16:creationId xmlns:a16="http://schemas.microsoft.com/office/drawing/2014/main" id="{9AA07789-5841-4A32-8E5F-2254FB71D107}"/>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68F8F216-554C-4852-A0E7-1BABB88F64A6}"/>
              </a:ext>
            </a:extLst>
          </p:cNvPr>
          <p:cNvSpPr>
            <a:spLocks noGrp="1"/>
          </p:cNvSpPr>
          <p:nvPr>
            <p:ph type="sldNum" sz="quarter" idx="12"/>
          </p:nvPr>
        </p:nvSpPr>
        <p:spPr/>
        <p:txBody>
          <a:bodyPr/>
          <a:lstStyle/>
          <a:p>
            <a:fld id="{4B65924F-6A9E-144D-AAAC-E63003B06DB5}" type="slidenum">
              <a:rPr lang="da-DK" smtClean="0"/>
              <a:pPr/>
              <a:t>‹nr.›</a:t>
            </a:fld>
            <a:endParaRPr lang="da-DK"/>
          </a:p>
        </p:txBody>
      </p:sp>
    </p:spTree>
    <p:extLst>
      <p:ext uri="{BB962C8B-B14F-4D97-AF65-F5344CB8AC3E}">
        <p14:creationId xmlns:p14="http://schemas.microsoft.com/office/powerpoint/2010/main" val="265970896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cSld name="4 sektioner beig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4710091-636B-B844-BB41-40CC8B817826}"/>
              </a:ext>
            </a:extLst>
          </p:cNvPr>
          <p:cNvSpPr/>
          <p:nvPr/>
        </p:nvSpPr>
        <p:spPr>
          <a:xfrm>
            <a:off x="442912" y="489502"/>
            <a:ext cx="11306175" cy="5905500"/>
          </a:xfrm>
          <a:prstGeom prst="rect">
            <a:avLst/>
          </a:prstGeom>
          <a:solidFill>
            <a:srgbClr val="DCD7C8"/>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srgbClr val="FFFFFF"/>
              </a:solidFill>
              <a:effectLst/>
              <a:uLnTx/>
              <a:uFillTx/>
              <a:latin typeface="COOP"/>
              <a:ea typeface="+mn-ea"/>
              <a:cs typeface="+mn-cs"/>
            </a:endParaRPr>
          </a:p>
        </p:txBody>
      </p:sp>
      <p:sp>
        <p:nvSpPr>
          <p:cNvPr id="3" name="Title 2">
            <a:extLst>
              <a:ext uri="{FF2B5EF4-FFF2-40B4-BE49-F238E27FC236}">
                <a16:creationId xmlns:a16="http://schemas.microsoft.com/office/drawing/2014/main" id="{153E5E53-26FB-C84E-8F7D-6238E33894EF}"/>
              </a:ext>
            </a:extLst>
          </p:cNvPr>
          <p:cNvSpPr>
            <a:spLocks noGrp="1"/>
          </p:cNvSpPr>
          <p:nvPr>
            <p:ph type="title"/>
          </p:nvPr>
        </p:nvSpPr>
        <p:spPr/>
        <p:txBody>
          <a:bodyPr/>
          <a:lstStyle/>
          <a:p>
            <a:r>
              <a:rPr lang="en-US"/>
              <a:t>Click to edit Master title style</a:t>
            </a:r>
            <a:endParaRPr lang="da-DK"/>
          </a:p>
        </p:txBody>
      </p:sp>
      <p:sp>
        <p:nvSpPr>
          <p:cNvPr id="4" name="Content Placeholder 3">
            <a:extLst>
              <a:ext uri="{FF2B5EF4-FFF2-40B4-BE49-F238E27FC236}">
                <a16:creationId xmlns:a16="http://schemas.microsoft.com/office/drawing/2014/main" id="{129F070C-6DE2-9348-98FE-F6D1D0AB984C}"/>
              </a:ext>
            </a:extLst>
          </p:cNvPr>
          <p:cNvSpPr>
            <a:spLocks noGrp="1"/>
          </p:cNvSpPr>
          <p:nvPr>
            <p:ph sz="quarter" idx="10"/>
          </p:nvPr>
        </p:nvSpPr>
        <p:spPr>
          <a:xfrm>
            <a:off x="708025" y="1581150"/>
            <a:ext cx="5243513" cy="2111701"/>
          </a:xfrm>
        </p:spPr>
        <p:txBody>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a:p>
        </p:txBody>
      </p:sp>
      <p:sp>
        <p:nvSpPr>
          <p:cNvPr id="10" name="Content Placeholder 3">
            <a:extLst>
              <a:ext uri="{FF2B5EF4-FFF2-40B4-BE49-F238E27FC236}">
                <a16:creationId xmlns:a16="http://schemas.microsoft.com/office/drawing/2014/main" id="{4134C715-3928-4F49-989D-94BD425FB5C9}"/>
              </a:ext>
            </a:extLst>
          </p:cNvPr>
          <p:cNvSpPr>
            <a:spLocks noGrp="1"/>
          </p:cNvSpPr>
          <p:nvPr>
            <p:ph sz="quarter" idx="11"/>
          </p:nvPr>
        </p:nvSpPr>
        <p:spPr>
          <a:xfrm>
            <a:off x="708025" y="4017637"/>
            <a:ext cx="5243513" cy="2111701"/>
          </a:xfrm>
        </p:spPr>
        <p:txBody>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a:p>
        </p:txBody>
      </p:sp>
      <p:sp>
        <p:nvSpPr>
          <p:cNvPr id="11" name="Content Placeholder 3">
            <a:extLst>
              <a:ext uri="{FF2B5EF4-FFF2-40B4-BE49-F238E27FC236}">
                <a16:creationId xmlns:a16="http://schemas.microsoft.com/office/drawing/2014/main" id="{79D89141-4624-3B4F-B86A-6D591F161DC2}"/>
              </a:ext>
            </a:extLst>
          </p:cNvPr>
          <p:cNvSpPr>
            <a:spLocks noGrp="1"/>
          </p:cNvSpPr>
          <p:nvPr>
            <p:ph sz="quarter" idx="12"/>
          </p:nvPr>
        </p:nvSpPr>
        <p:spPr>
          <a:xfrm>
            <a:off x="6240462" y="1581150"/>
            <a:ext cx="5243513" cy="2111701"/>
          </a:xfrm>
        </p:spPr>
        <p:txBody>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a:p>
        </p:txBody>
      </p:sp>
      <p:sp>
        <p:nvSpPr>
          <p:cNvPr id="12" name="Content Placeholder 3">
            <a:extLst>
              <a:ext uri="{FF2B5EF4-FFF2-40B4-BE49-F238E27FC236}">
                <a16:creationId xmlns:a16="http://schemas.microsoft.com/office/drawing/2014/main" id="{826D4B8B-3C4A-0A40-BE25-9132E8F20925}"/>
              </a:ext>
            </a:extLst>
          </p:cNvPr>
          <p:cNvSpPr>
            <a:spLocks noGrp="1"/>
          </p:cNvSpPr>
          <p:nvPr>
            <p:ph sz="quarter" idx="13"/>
          </p:nvPr>
        </p:nvSpPr>
        <p:spPr>
          <a:xfrm>
            <a:off x="6240463" y="4017637"/>
            <a:ext cx="5243512" cy="2111701"/>
          </a:xfrm>
        </p:spPr>
        <p:txBody>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a:p>
        </p:txBody>
      </p:sp>
      <p:sp>
        <p:nvSpPr>
          <p:cNvPr id="13" name="Footer Placeholder 12">
            <a:extLst>
              <a:ext uri="{FF2B5EF4-FFF2-40B4-BE49-F238E27FC236}">
                <a16:creationId xmlns:a16="http://schemas.microsoft.com/office/drawing/2014/main" id="{EC727FF5-5E9F-C248-A831-E869965C49C5}"/>
              </a:ext>
            </a:extLst>
          </p:cNvPr>
          <p:cNvSpPr>
            <a:spLocks noGrp="1"/>
          </p:cNvSpPr>
          <p:nvPr>
            <p:ph type="ftr" sz="quarter" idx="1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a:ln>
                <a:noFill/>
              </a:ln>
              <a:solidFill>
                <a:srgbClr val="000000"/>
              </a:solidFill>
              <a:effectLst/>
              <a:uLnTx/>
              <a:uFillTx/>
              <a:latin typeface="COOP"/>
              <a:ea typeface="+mn-ea"/>
              <a:cs typeface="+mn-cs"/>
            </a:endParaRPr>
          </a:p>
        </p:txBody>
      </p:sp>
      <p:sp>
        <p:nvSpPr>
          <p:cNvPr id="14" name="Slide Number Placeholder 13">
            <a:extLst>
              <a:ext uri="{FF2B5EF4-FFF2-40B4-BE49-F238E27FC236}">
                <a16:creationId xmlns:a16="http://schemas.microsoft.com/office/drawing/2014/main" id="{8FEB1A8B-A59D-AD48-B756-2CE1C5F09405}"/>
              </a:ext>
            </a:extLst>
          </p:cNvPr>
          <p:cNvSpPr>
            <a:spLocks noGrp="1"/>
          </p:cNvSpPr>
          <p:nvPr>
            <p:ph type="sldNum" sz="quarter" idx="1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873C856-2D42-774B-9F3D-A3E810E10692}" type="slidenum">
              <a:rPr kumimoji="0" lang="en-GB" sz="600" b="0" i="0" u="none" strike="noStrike" kern="1200" cap="none" spc="0" normalizeH="0" baseline="0" noProof="0" smtClean="0">
                <a:ln>
                  <a:noFill/>
                </a:ln>
                <a:solidFill>
                  <a:srgbClr val="000000"/>
                </a:solidFill>
                <a:effectLst/>
                <a:uLnTx/>
                <a:uFillTx/>
                <a:latin typeface="COOP"/>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‹nr.›</a:t>
            </a:fld>
            <a:endParaRPr kumimoji="0" lang="en-GB" sz="600" b="0" i="0" u="none" strike="noStrike" kern="1200" cap="none" spc="0" normalizeH="0" baseline="0" noProof="0">
              <a:ln>
                <a:noFill/>
              </a:ln>
              <a:solidFill>
                <a:srgbClr val="000000"/>
              </a:solidFill>
              <a:effectLst/>
              <a:uLnTx/>
              <a:uFillTx/>
              <a:latin typeface="COOP"/>
              <a:ea typeface="+mn-ea"/>
              <a:cs typeface="+mn-cs"/>
            </a:endParaRPr>
          </a:p>
        </p:txBody>
      </p:sp>
    </p:spTree>
    <p:extLst>
      <p:ext uri="{BB962C8B-B14F-4D97-AF65-F5344CB8AC3E}">
        <p14:creationId xmlns:p14="http://schemas.microsoft.com/office/powerpoint/2010/main" val="38820818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17326E3-8E02-488C-BEFC-FA8C8C7E2569}"/>
              </a:ext>
            </a:extLst>
          </p:cNvPr>
          <p:cNvSpPr>
            <a:spLocks noGrp="1"/>
          </p:cNvSpPr>
          <p:nvPr>
            <p:ph type="title"/>
          </p:nvPr>
        </p:nvSpPr>
        <p:spPr>
          <a:xfrm>
            <a:off x="831850" y="1709738"/>
            <a:ext cx="10515600" cy="2852737"/>
          </a:xfrm>
        </p:spPr>
        <p:txBody>
          <a:bodyPr anchor="b"/>
          <a:lstStyle>
            <a:lvl1pPr>
              <a:defRPr sz="6000"/>
            </a:lvl1pPr>
          </a:lstStyle>
          <a:p>
            <a:r>
              <a:rPr lang="da-DK"/>
              <a:t>Klik for at redigere titeltypografien i masteren</a:t>
            </a:r>
          </a:p>
        </p:txBody>
      </p:sp>
      <p:sp>
        <p:nvSpPr>
          <p:cNvPr id="3" name="Pladsholder til tekst 2">
            <a:extLst>
              <a:ext uri="{FF2B5EF4-FFF2-40B4-BE49-F238E27FC236}">
                <a16:creationId xmlns:a16="http://schemas.microsoft.com/office/drawing/2014/main" id="{455A9AF6-1E77-454C-B6DC-87C89CEE549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a:t>Klik for at redigere teksttypografierne i masteren</a:t>
            </a:r>
          </a:p>
        </p:txBody>
      </p:sp>
      <p:sp>
        <p:nvSpPr>
          <p:cNvPr id="4" name="Pladsholder til dato 3">
            <a:extLst>
              <a:ext uri="{FF2B5EF4-FFF2-40B4-BE49-F238E27FC236}">
                <a16:creationId xmlns:a16="http://schemas.microsoft.com/office/drawing/2014/main" id="{9F0F0039-7F12-4354-B4D3-3F8ECEBB3467}"/>
              </a:ext>
            </a:extLst>
          </p:cNvPr>
          <p:cNvSpPr>
            <a:spLocks noGrp="1"/>
          </p:cNvSpPr>
          <p:nvPr>
            <p:ph type="dt" sz="half" idx="10"/>
          </p:nvPr>
        </p:nvSpPr>
        <p:spPr/>
        <p:txBody>
          <a:bodyPr/>
          <a:lstStyle/>
          <a:p>
            <a:fld id="{ED6EB896-5A92-45C6-8D59-E3E912C4E84C}" type="datetimeFigureOut">
              <a:rPr lang="da-DK" smtClean="0"/>
              <a:t>22-04-2024</a:t>
            </a:fld>
            <a:endParaRPr lang="da-DK"/>
          </a:p>
        </p:txBody>
      </p:sp>
      <p:sp>
        <p:nvSpPr>
          <p:cNvPr id="5" name="Pladsholder til sidefod 4">
            <a:extLst>
              <a:ext uri="{FF2B5EF4-FFF2-40B4-BE49-F238E27FC236}">
                <a16:creationId xmlns:a16="http://schemas.microsoft.com/office/drawing/2014/main" id="{7F1ED682-DAA6-4020-8E0B-05622B32A89B}"/>
              </a:ext>
            </a:extLst>
          </p:cNvPr>
          <p:cNvSpPr>
            <a:spLocks noGrp="1"/>
          </p:cNvSpPr>
          <p:nvPr>
            <p:ph type="ftr" sz="quarter" idx="11"/>
          </p:nvPr>
        </p:nvSpPr>
        <p:spPr/>
        <p:txBody>
          <a:bodyPr/>
          <a:lstStyle/>
          <a:p>
            <a:endParaRPr lang="en-GB"/>
          </a:p>
        </p:txBody>
      </p:sp>
      <p:sp>
        <p:nvSpPr>
          <p:cNvPr id="6" name="Pladsholder til slidenummer 5">
            <a:extLst>
              <a:ext uri="{FF2B5EF4-FFF2-40B4-BE49-F238E27FC236}">
                <a16:creationId xmlns:a16="http://schemas.microsoft.com/office/drawing/2014/main" id="{0C9DC8DE-5563-42F3-B87B-A470BE2FCF05}"/>
              </a:ext>
            </a:extLst>
          </p:cNvPr>
          <p:cNvSpPr>
            <a:spLocks noGrp="1"/>
          </p:cNvSpPr>
          <p:nvPr>
            <p:ph type="sldNum" sz="quarter" idx="12"/>
          </p:nvPr>
        </p:nvSpPr>
        <p:spPr/>
        <p:txBody>
          <a:bodyPr/>
          <a:lstStyle/>
          <a:p>
            <a:fld id="{8873C856-2D42-774B-9F3D-A3E810E10692}" type="slidenum">
              <a:rPr lang="en-GB" smtClean="0"/>
              <a:t>‹nr.›</a:t>
            </a:fld>
            <a:endParaRPr lang="en-GB"/>
          </a:p>
        </p:txBody>
      </p:sp>
    </p:spTree>
    <p:extLst>
      <p:ext uri="{BB962C8B-B14F-4D97-AF65-F5344CB8AC3E}">
        <p14:creationId xmlns:p14="http://schemas.microsoft.com/office/powerpoint/2010/main" val="2989275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7186E29-7F97-4640-89D3-133A709EB18A}"/>
              </a:ext>
            </a:extLst>
          </p:cNvPr>
          <p:cNvSpPr>
            <a:spLocks noGrp="1"/>
          </p:cNvSpPr>
          <p:nvPr>
            <p:ph type="title"/>
          </p:nvPr>
        </p:nvSpPr>
        <p:spPr/>
        <p:txBody>
          <a:bodyPr/>
          <a:lstStyle/>
          <a:p>
            <a:r>
              <a:rPr lang="da-DK"/>
              <a:t>Klik for at redigere titeltypografien i masteren</a:t>
            </a:r>
          </a:p>
        </p:txBody>
      </p:sp>
      <p:sp>
        <p:nvSpPr>
          <p:cNvPr id="3" name="Pladsholder til indhold 2">
            <a:extLst>
              <a:ext uri="{FF2B5EF4-FFF2-40B4-BE49-F238E27FC236}">
                <a16:creationId xmlns:a16="http://schemas.microsoft.com/office/drawing/2014/main" id="{D0982412-4765-4E17-9CED-DAAC4705D615}"/>
              </a:ext>
            </a:extLst>
          </p:cNvPr>
          <p:cNvSpPr>
            <a:spLocks noGrp="1"/>
          </p:cNvSpPr>
          <p:nvPr>
            <p:ph sz="half" idx="1"/>
          </p:nvPr>
        </p:nvSpPr>
        <p:spPr>
          <a:xfrm>
            <a:off x="838200" y="1825625"/>
            <a:ext cx="5181600" cy="435133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indhold 3">
            <a:extLst>
              <a:ext uri="{FF2B5EF4-FFF2-40B4-BE49-F238E27FC236}">
                <a16:creationId xmlns:a16="http://schemas.microsoft.com/office/drawing/2014/main" id="{C4A348B7-AA8A-48FE-9C0A-88A070C209C3}"/>
              </a:ext>
            </a:extLst>
          </p:cNvPr>
          <p:cNvSpPr>
            <a:spLocks noGrp="1"/>
          </p:cNvSpPr>
          <p:nvPr>
            <p:ph sz="half" idx="2"/>
          </p:nvPr>
        </p:nvSpPr>
        <p:spPr>
          <a:xfrm>
            <a:off x="6172200" y="1825625"/>
            <a:ext cx="5181600" cy="435133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5" name="Pladsholder til dato 4">
            <a:extLst>
              <a:ext uri="{FF2B5EF4-FFF2-40B4-BE49-F238E27FC236}">
                <a16:creationId xmlns:a16="http://schemas.microsoft.com/office/drawing/2014/main" id="{5B13DB0B-B3E2-4802-A898-EF69E5A02AB7}"/>
              </a:ext>
            </a:extLst>
          </p:cNvPr>
          <p:cNvSpPr>
            <a:spLocks noGrp="1"/>
          </p:cNvSpPr>
          <p:nvPr>
            <p:ph type="dt" sz="half" idx="10"/>
          </p:nvPr>
        </p:nvSpPr>
        <p:spPr/>
        <p:txBody>
          <a:bodyPr/>
          <a:lstStyle/>
          <a:p>
            <a:fld id="{ED6EB896-5A92-45C6-8D59-E3E912C4E84C}" type="datetimeFigureOut">
              <a:rPr lang="da-DK" smtClean="0"/>
              <a:t>22-04-2024</a:t>
            </a:fld>
            <a:endParaRPr lang="da-DK"/>
          </a:p>
        </p:txBody>
      </p:sp>
      <p:sp>
        <p:nvSpPr>
          <p:cNvPr id="6" name="Pladsholder til sidefod 5">
            <a:extLst>
              <a:ext uri="{FF2B5EF4-FFF2-40B4-BE49-F238E27FC236}">
                <a16:creationId xmlns:a16="http://schemas.microsoft.com/office/drawing/2014/main" id="{F11FFE8F-C03B-4D4E-857F-E33E16380264}"/>
              </a:ext>
            </a:extLst>
          </p:cNvPr>
          <p:cNvSpPr>
            <a:spLocks noGrp="1"/>
          </p:cNvSpPr>
          <p:nvPr>
            <p:ph type="ftr" sz="quarter" idx="11"/>
          </p:nvPr>
        </p:nvSpPr>
        <p:spPr/>
        <p:txBody>
          <a:bodyPr/>
          <a:lstStyle/>
          <a:p>
            <a:endParaRPr lang="en-GB"/>
          </a:p>
        </p:txBody>
      </p:sp>
      <p:sp>
        <p:nvSpPr>
          <p:cNvPr id="7" name="Pladsholder til slidenummer 6">
            <a:extLst>
              <a:ext uri="{FF2B5EF4-FFF2-40B4-BE49-F238E27FC236}">
                <a16:creationId xmlns:a16="http://schemas.microsoft.com/office/drawing/2014/main" id="{655C98A3-6349-4B62-832B-A5E213C20F61}"/>
              </a:ext>
            </a:extLst>
          </p:cNvPr>
          <p:cNvSpPr>
            <a:spLocks noGrp="1"/>
          </p:cNvSpPr>
          <p:nvPr>
            <p:ph type="sldNum" sz="quarter" idx="12"/>
          </p:nvPr>
        </p:nvSpPr>
        <p:spPr/>
        <p:txBody>
          <a:bodyPr/>
          <a:lstStyle/>
          <a:p>
            <a:fld id="{8873C856-2D42-774B-9F3D-A3E810E10692}" type="slidenum">
              <a:rPr lang="en-GB" smtClean="0"/>
              <a:t>‹nr.›</a:t>
            </a:fld>
            <a:endParaRPr lang="en-GB"/>
          </a:p>
        </p:txBody>
      </p:sp>
    </p:spTree>
    <p:extLst>
      <p:ext uri="{BB962C8B-B14F-4D97-AF65-F5344CB8AC3E}">
        <p14:creationId xmlns:p14="http://schemas.microsoft.com/office/powerpoint/2010/main" val="32905896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98905DA-5796-4D18-96AC-D3CC45139885}"/>
              </a:ext>
            </a:extLst>
          </p:cNvPr>
          <p:cNvSpPr>
            <a:spLocks noGrp="1"/>
          </p:cNvSpPr>
          <p:nvPr>
            <p:ph type="title"/>
          </p:nvPr>
        </p:nvSpPr>
        <p:spPr>
          <a:xfrm>
            <a:off x="839788" y="365125"/>
            <a:ext cx="10515600" cy="1325563"/>
          </a:xfrm>
        </p:spPr>
        <p:txBody>
          <a:bodyPr/>
          <a:lstStyle/>
          <a:p>
            <a:r>
              <a:rPr lang="da-DK"/>
              <a:t>Klik for at redigere titeltypografien i masteren</a:t>
            </a:r>
          </a:p>
        </p:txBody>
      </p:sp>
      <p:sp>
        <p:nvSpPr>
          <p:cNvPr id="3" name="Pladsholder til tekst 2">
            <a:extLst>
              <a:ext uri="{FF2B5EF4-FFF2-40B4-BE49-F238E27FC236}">
                <a16:creationId xmlns:a16="http://schemas.microsoft.com/office/drawing/2014/main" id="{614973A5-B687-4FE2-968C-A110CCED10D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4" name="Pladsholder til indhold 3">
            <a:extLst>
              <a:ext uri="{FF2B5EF4-FFF2-40B4-BE49-F238E27FC236}">
                <a16:creationId xmlns:a16="http://schemas.microsoft.com/office/drawing/2014/main" id="{7E2B83D5-5C50-45CC-B198-2ECC73D45A85}"/>
              </a:ext>
            </a:extLst>
          </p:cNvPr>
          <p:cNvSpPr>
            <a:spLocks noGrp="1"/>
          </p:cNvSpPr>
          <p:nvPr>
            <p:ph sz="half" idx="2"/>
          </p:nvPr>
        </p:nvSpPr>
        <p:spPr>
          <a:xfrm>
            <a:off x="839788" y="2505075"/>
            <a:ext cx="5157787" cy="368458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5" name="Pladsholder til tekst 4">
            <a:extLst>
              <a:ext uri="{FF2B5EF4-FFF2-40B4-BE49-F238E27FC236}">
                <a16:creationId xmlns:a16="http://schemas.microsoft.com/office/drawing/2014/main" id="{D648298A-27F2-4EB6-A21E-4E746FDA5B3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6" name="Pladsholder til indhold 5">
            <a:extLst>
              <a:ext uri="{FF2B5EF4-FFF2-40B4-BE49-F238E27FC236}">
                <a16:creationId xmlns:a16="http://schemas.microsoft.com/office/drawing/2014/main" id="{28E514CB-1491-4446-9FF6-48FD0C36926B}"/>
              </a:ext>
            </a:extLst>
          </p:cNvPr>
          <p:cNvSpPr>
            <a:spLocks noGrp="1"/>
          </p:cNvSpPr>
          <p:nvPr>
            <p:ph sz="quarter" idx="4"/>
          </p:nvPr>
        </p:nvSpPr>
        <p:spPr>
          <a:xfrm>
            <a:off x="6172200" y="2505075"/>
            <a:ext cx="5183188" cy="368458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7" name="Pladsholder til dato 6">
            <a:extLst>
              <a:ext uri="{FF2B5EF4-FFF2-40B4-BE49-F238E27FC236}">
                <a16:creationId xmlns:a16="http://schemas.microsoft.com/office/drawing/2014/main" id="{F5E8B632-3959-477D-810F-77E17830B534}"/>
              </a:ext>
            </a:extLst>
          </p:cNvPr>
          <p:cNvSpPr>
            <a:spLocks noGrp="1"/>
          </p:cNvSpPr>
          <p:nvPr>
            <p:ph type="dt" sz="half" idx="10"/>
          </p:nvPr>
        </p:nvSpPr>
        <p:spPr/>
        <p:txBody>
          <a:bodyPr/>
          <a:lstStyle/>
          <a:p>
            <a:fld id="{ED6EB896-5A92-45C6-8D59-E3E912C4E84C}" type="datetimeFigureOut">
              <a:rPr lang="da-DK" smtClean="0"/>
              <a:t>22-04-2024</a:t>
            </a:fld>
            <a:endParaRPr lang="da-DK"/>
          </a:p>
        </p:txBody>
      </p:sp>
      <p:sp>
        <p:nvSpPr>
          <p:cNvPr id="8" name="Pladsholder til sidefod 7">
            <a:extLst>
              <a:ext uri="{FF2B5EF4-FFF2-40B4-BE49-F238E27FC236}">
                <a16:creationId xmlns:a16="http://schemas.microsoft.com/office/drawing/2014/main" id="{91B6C736-B756-4A2F-B531-5326F2664606}"/>
              </a:ext>
            </a:extLst>
          </p:cNvPr>
          <p:cNvSpPr>
            <a:spLocks noGrp="1"/>
          </p:cNvSpPr>
          <p:nvPr>
            <p:ph type="ftr" sz="quarter" idx="11"/>
          </p:nvPr>
        </p:nvSpPr>
        <p:spPr/>
        <p:txBody>
          <a:bodyPr/>
          <a:lstStyle/>
          <a:p>
            <a:endParaRPr lang="en-GB"/>
          </a:p>
        </p:txBody>
      </p:sp>
      <p:sp>
        <p:nvSpPr>
          <p:cNvPr id="9" name="Pladsholder til slidenummer 8">
            <a:extLst>
              <a:ext uri="{FF2B5EF4-FFF2-40B4-BE49-F238E27FC236}">
                <a16:creationId xmlns:a16="http://schemas.microsoft.com/office/drawing/2014/main" id="{96F1F5FF-5DF1-4FE8-AB8B-05AEC37FBF8B}"/>
              </a:ext>
            </a:extLst>
          </p:cNvPr>
          <p:cNvSpPr>
            <a:spLocks noGrp="1"/>
          </p:cNvSpPr>
          <p:nvPr>
            <p:ph type="sldNum" sz="quarter" idx="12"/>
          </p:nvPr>
        </p:nvSpPr>
        <p:spPr/>
        <p:txBody>
          <a:bodyPr/>
          <a:lstStyle/>
          <a:p>
            <a:fld id="{8873C856-2D42-774B-9F3D-A3E810E10692}" type="slidenum">
              <a:rPr lang="en-GB" smtClean="0"/>
              <a:t>‹nr.›</a:t>
            </a:fld>
            <a:endParaRPr lang="en-GB"/>
          </a:p>
        </p:txBody>
      </p:sp>
    </p:spTree>
    <p:extLst>
      <p:ext uri="{BB962C8B-B14F-4D97-AF65-F5344CB8AC3E}">
        <p14:creationId xmlns:p14="http://schemas.microsoft.com/office/powerpoint/2010/main" val="29176036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7FBCFCA-0ACE-4E7B-B147-0A45EE47BCF0}"/>
              </a:ext>
            </a:extLst>
          </p:cNvPr>
          <p:cNvSpPr>
            <a:spLocks noGrp="1"/>
          </p:cNvSpPr>
          <p:nvPr>
            <p:ph type="title"/>
          </p:nvPr>
        </p:nvSpPr>
        <p:spPr/>
        <p:txBody>
          <a:bodyPr/>
          <a:lstStyle/>
          <a:p>
            <a:r>
              <a:rPr lang="da-DK"/>
              <a:t>Klik for at redigere titeltypografien i masteren</a:t>
            </a:r>
          </a:p>
        </p:txBody>
      </p:sp>
      <p:sp>
        <p:nvSpPr>
          <p:cNvPr id="3" name="Pladsholder til dato 2">
            <a:extLst>
              <a:ext uri="{FF2B5EF4-FFF2-40B4-BE49-F238E27FC236}">
                <a16:creationId xmlns:a16="http://schemas.microsoft.com/office/drawing/2014/main" id="{38453BD6-788E-4D08-A285-A1DA8017ED8C}"/>
              </a:ext>
            </a:extLst>
          </p:cNvPr>
          <p:cNvSpPr>
            <a:spLocks noGrp="1"/>
          </p:cNvSpPr>
          <p:nvPr>
            <p:ph type="dt" sz="half" idx="10"/>
          </p:nvPr>
        </p:nvSpPr>
        <p:spPr/>
        <p:txBody>
          <a:bodyPr/>
          <a:lstStyle/>
          <a:p>
            <a:fld id="{ED6EB896-5A92-45C6-8D59-E3E912C4E84C}" type="datetimeFigureOut">
              <a:rPr lang="da-DK" smtClean="0"/>
              <a:t>22-04-2024</a:t>
            </a:fld>
            <a:endParaRPr lang="da-DK"/>
          </a:p>
        </p:txBody>
      </p:sp>
      <p:sp>
        <p:nvSpPr>
          <p:cNvPr id="4" name="Pladsholder til sidefod 3">
            <a:extLst>
              <a:ext uri="{FF2B5EF4-FFF2-40B4-BE49-F238E27FC236}">
                <a16:creationId xmlns:a16="http://schemas.microsoft.com/office/drawing/2014/main" id="{E4A747CC-D0E4-4263-A389-56EB65C976E4}"/>
              </a:ext>
            </a:extLst>
          </p:cNvPr>
          <p:cNvSpPr>
            <a:spLocks noGrp="1"/>
          </p:cNvSpPr>
          <p:nvPr>
            <p:ph type="ftr" sz="quarter" idx="11"/>
          </p:nvPr>
        </p:nvSpPr>
        <p:spPr/>
        <p:txBody>
          <a:bodyPr/>
          <a:lstStyle/>
          <a:p>
            <a:endParaRPr lang="en-GB"/>
          </a:p>
        </p:txBody>
      </p:sp>
      <p:sp>
        <p:nvSpPr>
          <p:cNvPr id="5" name="Pladsholder til slidenummer 4">
            <a:extLst>
              <a:ext uri="{FF2B5EF4-FFF2-40B4-BE49-F238E27FC236}">
                <a16:creationId xmlns:a16="http://schemas.microsoft.com/office/drawing/2014/main" id="{6BF722F5-939F-46D6-8D19-CE8482ADBDC2}"/>
              </a:ext>
            </a:extLst>
          </p:cNvPr>
          <p:cNvSpPr>
            <a:spLocks noGrp="1"/>
          </p:cNvSpPr>
          <p:nvPr>
            <p:ph type="sldNum" sz="quarter" idx="12"/>
          </p:nvPr>
        </p:nvSpPr>
        <p:spPr/>
        <p:txBody>
          <a:bodyPr/>
          <a:lstStyle/>
          <a:p>
            <a:fld id="{8873C856-2D42-774B-9F3D-A3E810E10692}" type="slidenum">
              <a:rPr lang="en-GB" smtClean="0"/>
              <a:t>‹nr.›</a:t>
            </a:fld>
            <a:endParaRPr lang="en-GB"/>
          </a:p>
        </p:txBody>
      </p:sp>
    </p:spTree>
    <p:extLst>
      <p:ext uri="{BB962C8B-B14F-4D97-AF65-F5344CB8AC3E}">
        <p14:creationId xmlns:p14="http://schemas.microsoft.com/office/powerpoint/2010/main" val="5221281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dsholder til dato 1">
            <a:extLst>
              <a:ext uri="{FF2B5EF4-FFF2-40B4-BE49-F238E27FC236}">
                <a16:creationId xmlns:a16="http://schemas.microsoft.com/office/drawing/2014/main" id="{82F37F29-2BEC-4BC6-87CF-EBE580AD7F74}"/>
              </a:ext>
            </a:extLst>
          </p:cNvPr>
          <p:cNvSpPr>
            <a:spLocks noGrp="1"/>
          </p:cNvSpPr>
          <p:nvPr>
            <p:ph type="dt" sz="half" idx="10"/>
          </p:nvPr>
        </p:nvSpPr>
        <p:spPr/>
        <p:txBody>
          <a:bodyPr/>
          <a:lstStyle/>
          <a:p>
            <a:fld id="{ED6EB896-5A92-45C6-8D59-E3E912C4E84C}" type="datetimeFigureOut">
              <a:rPr lang="da-DK" smtClean="0"/>
              <a:t>22-04-2024</a:t>
            </a:fld>
            <a:endParaRPr lang="da-DK"/>
          </a:p>
        </p:txBody>
      </p:sp>
      <p:sp>
        <p:nvSpPr>
          <p:cNvPr id="3" name="Pladsholder til sidefod 2">
            <a:extLst>
              <a:ext uri="{FF2B5EF4-FFF2-40B4-BE49-F238E27FC236}">
                <a16:creationId xmlns:a16="http://schemas.microsoft.com/office/drawing/2014/main" id="{56114627-8B40-4579-8826-9F60980BF399}"/>
              </a:ext>
            </a:extLst>
          </p:cNvPr>
          <p:cNvSpPr>
            <a:spLocks noGrp="1"/>
          </p:cNvSpPr>
          <p:nvPr>
            <p:ph type="ftr" sz="quarter" idx="11"/>
          </p:nvPr>
        </p:nvSpPr>
        <p:spPr/>
        <p:txBody>
          <a:bodyPr/>
          <a:lstStyle/>
          <a:p>
            <a:endParaRPr lang="en-GB"/>
          </a:p>
        </p:txBody>
      </p:sp>
      <p:sp>
        <p:nvSpPr>
          <p:cNvPr id="4" name="Pladsholder til slidenummer 3">
            <a:extLst>
              <a:ext uri="{FF2B5EF4-FFF2-40B4-BE49-F238E27FC236}">
                <a16:creationId xmlns:a16="http://schemas.microsoft.com/office/drawing/2014/main" id="{3CFD6EAD-717A-4ED0-927A-A9C965EAFA4F}"/>
              </a:ext>
            </a:extLst>
          </p:cNvPr>
          <p:cNvSpPr>
            <a:spLocks noGrp="1"/>
          </p:cNvSpPr>
          <p:nvPr>
            <p:ph type="sldNum" sz="quarter" idx="12"/>
          </p:nvPr>
        </p:nvSpPr>
        <p:spPr/>
        <p:txBody>
          <a:bodyPr/>
          <a:lstStyle/>
          <a:p>
            <a:fld id="{8873C856-2D42-774B-9F3D-A3E810E10692}" type="slidenum">
              <a:rPr lang="en-GB" smtClean="0"/>
              <a:t>‹nr.›</a:t>
            </a:fld>
            <a:endParaRPr lang="en-GB"/>
          </a:p>
        </p:txBody>
      </p:sp>
    </p:spTree>
    <p:extLst>
      <p:ext uri="{BB962C8B-B14F-4D97-AF65-F5344CB8AC3E}">
        <p14:creationId xmlns:p14="http://schemas.microsoft.com/office/powerpoint/2010/main" val="19146289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BAFB073-3BEE-43F6-B314-9395743ADEB2}"/>
              </a:ext>
            </a:extLst>
          </p:cNvPr>
          <p:cNvSpPr>
            <a:spLocks noGrp="1"/>
          </p:cNvSpPr>
          <p:nvPr>
            <p:ph type="title"/>
          </p:nvPr>
        </p:nvSpPr>
        <p:spPr>
          <a:xfrm>
            <a:off x="839788" y="457200"/>
            <a:ext cx="3932237" cy="1600200"/>
          </a:xfrm>
        </p:spPr>
        <p:txBody>
          <a:bodyPr anchor="b"/>
          <a:lstStyle>
            <a:lvl1pPr>
              <a:defRPr sz="3200"/>
            </a:lvl1pPr>
          </a:lstStyle>
          <a:p>
            <a:r>
              <a:rPr lang="da-DK"/>
              <a:t>Klik for at redigere titeltypografien i masteren</a:t>
            </a:r>
          </a:p>
        </p:txBody>
      </p:sp>
      <p:sp>
        <p:nvSpPr>
          <p:cNvPr id="3" name="Pladsholder til indhold 2">
            <a:extLst>
              <a:ext uri="{FF2B5EF4-FFF2-40B4-BE49-F238E27FC236}">
                <a16:creationId xmlns:a16="http://schemas.microsoft.com/office/drawing/2014/main" id="{A97575F6-9C31-4E18-8B0D-23C32922A49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tekst 3">
            <a:extLst>
              <a:ext uri="{FF2B5EF4-FFF2-40B4-BE49-F238E27FC236}">
                <a16:creationId xmlns:a16="http://schemas.microsoft.com/office/drawing/2014/main" id="{286425FB-0328-4661-A1D2-99AE6C59B99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5" name="Pladsholder til dato 4">
            <a:extLst>
              <a:ext uri="{FF2B5EF4-FFF2-40B4-BE49-F238E27FC236}">
                <a16:creationId xmlns:a16="http://schemas.microsoft.com/office/drawing/2014/main" id="{3C97CDCD-AAD5-4688-B596-594A9EC28613}"/>
              </a:ext>
            </a:extLst>
          </p:cNvPr>
          <p:cNvSpPr>
            <a:spLocks noGrp="1"/>
          </p:cNvSpPr>
          <p:nvPr>
            <p:ph type="dt" sz="half" idx="10"/>
          </p:nvPr>
        </p:nvSpPr>
        <p:spPr/>
        <p:txBody>
          <a:bodyPr/>
          <a:lstStyle/>
          <a:p>
            <a:fld id="{ED6EB896-5A92-45C6-8D59-E3E912C4E84C}" type="datetimeFigureOut">
              <a:rPr lang="da-DK" smtClean="0"/>
              <a:t>22-04-2024</a:t>
            </a:fld>
            <a:endParaRPr lang="da-DK"/>
          </a:p>
        </p:txBody>
      </p:sp>
      <p:sp>
        <p:nvSpPr>
          <p:cNvPr id="6" name="Pladsholder til sidefod 5">
            <a:extLst>
              <a:ext uri="{FF2B5EF4-FFF2-40B4-BE49-F238E27FC236}">
                <a16:creationId xmlns:a16="http://schemas.microsoft.com/office/drawing/2014/main" id="{233FF9BB-54C4-4744-9868-7932DC235F0C}"/>
              </a:ext>
            </a:extLst>
          </p:cNvPr>
          <p:cNvSpPr>
            <a:spLocks noGrp="1"/>
          </p:cNvSpPr>
          <p:nvPr>
            <p:ph type="ftr" sz="quarter" idx="11"/>
          </p:nvPr>
        </p:nvSpPr>
        <p:spPr/>
        <p:txBody>
          <a:bodyPr/>
          <a:lstStyle/>
          <a:p>
            <a:endParaRPr lang="en-GB"/>
          </a:p>
        </p:txBody>
      </p:sp>
      <p:sp>
        <p:nvSpPr>
          <p:cNvPr id="7" name="Pladsholder til slidenummer 6">
            <a:extLst>
              <a:ext uri="{FF2B5EF4-FFF2-40B4-BE49-F238E27FC236}">
                <a16:creationId xmlns:a16="http://schemas.microsoft.com/office/drawing/2014/main" id="{729CBA16-A3D8-481E-9667-FB4E1ED76DF4}"/>
              </a:ext>
            </a:extLst>
          </p:cNvPr>
          <p:cNvSpPr>
            <a:spLocks noGrp="1"/>
          </p:cNvSpPr>
          <p:nvPr>
            <p:ph type="sldNum" sz="quarter" idx="12"/>
          </p:nvPr>
        </p:nvSpPr>
        <p:spPr/>
        <p:txBody>
          <a:bodyPr/>
          <a:lstStyle/>
          <a:p>
            <a:fld id="{8873C856-2D42-774B-9F3D-A3E810E10692}" type="slidenum">
              <a:rPr lang="en-GB" smtClean="0"/>
              <a:t>‹nr.›</a:t>
            </a:fld>
            <a:endParaRPr lang="en-GB"/>
          </a:p>
        </p:txBody>
      </p:sp>
    </p:spTree>
    <p:extLst>
      <p:ext uri="{BB962C8B-B14F-4D97-AF65-F5344CB8AC3E}">
        <p14:creationId xmlns:p14="http://schemas.microsoft.com/office/powerpoint/2010/main" val="17325655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4FC1118-6D13-40A0-A513-35F9B2D36133}"/>
              </a:ext>
            </a:extLst>
          </p:cNvPr>
          <p:cNvSpPr>
            <a:spLocks noGrp="1"/>
          </p:cNvSpPr>
          <p:nvPr>
            <p:ph type="title"/>
          </p:nvPr>
        </p:nvSpPr>
        <p:spPr>
          <a:xfrm>
            <a:off x="839788" y="457200"/>
            <a:ext cx="3932237" cy="1600200"/>
          </a:xfrm>
        </p:spPr>
        <p:txBody>
          <a:bodyPr anchor="b"/>
          <a:lstStyle>
            <a:lvl1pPr>
              <a:defRPr sz="3200"/>
            </a:lvl1pPr>
          </a:lstStyle>
          <a:p>
            <a:r>
              <a:rPr lang="da-DK"/>
              <a:t>Klik for at redigere titeltypografien i masteren</a:t>
            </a:r>
          </a:p>
        </p:txBody>
      </p:sp>
      <p:sp>
        <p:nvSpPr>
          <p:cNvPr id="3" name="Pladsholder til billede 2">
            <a:extLst>
              <a:ext uri="{FF2B5EF4-FFF2-40B4-BE49-F238E27FC236}">
                <a16:creationId xmlns:a16="http://schemas.microsoft.com/office/drawing/2014/main" id="{B70F47BB-94C6-4FBB-AF82-FE69CDF7644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a-DK"/>
          </a:p>
        </p:txBody>
      </p:sp>
      <p:sp>
        <p:nvSpPr>
          <p:cNvPr id="4" name="Pladsholder til tekst 3">
            <a:extLst>
              <a:ext uri="{FF2B5EF4-FFF2-40B4-BE49-F238E27FC236}">
                <a16:creationId xmlns:a16="http://schemas.microsoft.com/office/drawing/2014/main" id="{2EF3AA1D-EA2D-4EB3-AE41-E8F49D63B40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5" name="Pladsholder til dato 4">
            <a:extLst>
              <a:ext uri="{FF2B5EF4-FFF2-40B4-BE49-F238E27FC236}">
                <a16:creationId xmlns:a16="http://schemas.microsoft.com/office/drawing/2014/main" id="{EA594F84-CFF0-42A8-B30B-594970BEF391}"/>
              </a:ext>
            </a:extLst>
          </p:cNvPr>
          <p:cNvSpPr>
            <a:spLocks noGrp="1"/>
          </p:cNvSpPr>
          <p:nvPr>
            <p:ph type="dt" sz="half" idx="10"/>
          </p:nvPr>
        </p:nvSpPr>
        <p:spPr/>
        <p:txBody>
          <a:bodyPr/>
          <a:lstStyle/>
          <a:p>
            <a:fld id="{ED6EB896-5A92-45C6-8D59-E3E912C4E84C}" type="datetimeFigureOut">
              <a:rPr lang="da-DK" smtClean="0"/>
              <a:t>22-04-2024</a:t>
            </a:fld>
            <a:endParaRPr lang="da-DK"/>
          </a:p>
        </p:txBody>
      </p:sp>
      <p:sp>
        <p:nvSpPr>
          <p:cNvPr id="6" name="Pladsholder til sidefod 5">
            <a:extLst>
              <a:ext uri="{FF2B5EF4-FFF2-40B4-BE49-F238E27FC236}">
                <a16:creationId xmlns:a16="http://schemas.microsoft.com/office/drawing/2014/main" id="{9E29AF0F-0B3E-4C6E-A63D-8F58AB62199E}"/>
              </a:ext>
            </a:extLst>
          </p:cNvPr>
          <p:cNvSpPr>
            <a:spLocks noGrp="1"/>
          </p:cNvSpPr>
          <p:nvPr>
            <p:ph type="ftr" sz="quarter" idx="11"/>
          </p:nvPr>
        </p:nvSpPr>
        <p:spPr/>
        <p:txBody>
          <a:bodyPr/>
          <a:lstStyle/>
          <a:p>
            <a:endParaRPr lang="en-GB"/>
          </a:p>
        </p:txBody>
      </p:sp>
      <p:sp>
        <p:nvSpPr>
          <p:cNvPr id="7" name="Pladsholder til slidenummer 6">
            <a:extLst>
              <a:ext uri="{FF2B5EF4-FFF2-40B4-BE49-F238E27FC236}">
                <a16:creationId xmlns:a16="http://schemas.microsoft.com/office/drawing/2014/main" id="{D2CE1334-F37E-4BE1-83B3-55BD9978163E}"/>
              </a:ext>
            </a:extLst>
          </p:cNvPr>
          <p:cNvSpPr>
            <a:spLocks noGrp="1"/>
          </p:cNvSpPr>
          <p:nvPr>
            <p:ph type="sldNum" sz="quarter" idx="12"/>
          </p:nvPr>
        </p:nvSpPr>
        <p:spPr/>
        <p:txBody>
          <a:bodyPr/>
          <a:lstStyle/>
          <a:p>
            <a:fld id="{8873C856-2D42-774B-9F3D-A3E810E10692}" type="slidenum">
              <a:rPr lang="en-GB" smtClean="0"/>
              <a:t>‹nr.›</a:t>
            </a:fld>
            <a:endParaRPr lang="en-GB"/>
          </a:p>
        </p:txBody>
      </p:sp>
    </p:spTree>
    <p:extLst>
      <p:ext uri="{BB962C8B-B14F-4D97-AF65-F5344CB8AC3E}">
        <p14:creationId xmlns:p14="http://schemas.microsoft.com/office/powerpoint/2010/main" val="2928569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1.emf"/><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oleObject" Target="../embeddings/oleObject1.bin"/><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ags" Target="../tags/tag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titel 1">
            <a:extLst>
              <a:ext uri="{FF2B5EF4-FFF2-40B4-BE49-F238E27FC236}">
                <a16:creationId xmlns:a16="http://schemas.microsoft.com/office/drawing/2014/main" id="{7D516DBB-6B24-4FD8-A5AE-DDBED4C1A01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a-DK"/>
              <a:t>Klik for at redigere titeltypografien i masteren</a:t>
            </a:r>
          </a:p>
        </p:txBody>
      </p:sp>
      <p:sp>
        <p:nvSpPr>
          <p:cNvPr id="3" name="Pladsholder til tekst 2">
            <a:extLst>
              <a:ext uri="{FF2B5EF4-FFF2-40B4-BE49-F238E27FC236}">
                <a16:creationId xmlns:a16="http://schemas.microsoft.com/office/drawing/2014/main" id="{BC8F6333-3606-4B04-9361-6E700A0E66D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C45D5BE1-8E2F-4D45-86C9-2A5668B20F0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D6EB896-5A92-45C6-8D59-E3E912C4E84C}" type="datetimeFigureOut">
              <a:rPr lang="da-DK" smtClean="0"/>
              <a:t>22-04-2024</a:t>
            </a:fld>
            <a:endParaRPr lang="da-DK"/>
          </a:p>
        </p:txBody>
      </p:sp>
      <p:sp>
        <p:nvSpPr>
          <p:cNvPr id="5" name="Pladsholder til sidefod 4">
            <a:extLst>
              <a:ext uri="{FF2B5EF4-FFF2-40B4-BE49-F238E27FC236}">
                <a16:creationId xmlns:a16="http://schemas.microsoft.com/office/drawing/2014/main" id="{79A63F70-F22B-443E-B34B-06A6A3944EF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Pladsholder til slidenummer 5">
            <a:extLst>
              <a:ext uri="{FF2B5EF4-FFF2-40B4-BE49-F238E27FC236}">
                <a16:creationId xmlns:a16="http://schemas.microsoft.com/office/drawing/2014/main" id="{0DD8AA37-0B78-484E-8DFD-B412BCF9B96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873C856-2D42-774B-9F3D-A3E810E10692}" type="slidenum">
              <a:rPr lang="en-GB" smtClean="0"/>
              <a:t>‹nr.›</a:t>
            </a:fld>
            <a:endParaRPr lang="en-GB"/>
          </a:p>
        </p:txBody>
      </p:sp>
      <p:graphicFrame>
        <p:nvGraphicFramePr>
          <p:cNvPr id="7" name="Objekt 6" hidden="1">
            <a:extLst>
              <a:ext uri="{FF2B5EF4-FFF2-40B4-BE49-F238E27FC236}">
                <a16:creationId xmlns:a16="http://schemas.microsoft.com/office/drawing/2014/main" id="{7B0AAB92-271E-40A3-BD39-5A04E2CF06C8}"/>
              </a:ext>
            </a:extLst>
          </p:cNvPr>
          <p:cNvGraphicFramePr>
            <a:graphicFrameLocks noChangeAspect="1"/>
          </p:cNvGraphicFramePr>
          <p:nvPr userDrawn="1">
            <p:custDataLst>
              <p:tags r:id="rId22"/>
            </p:custDataLst>
            <p:extLst>
              <p:ext uri="{D42A27DB-BD31-4B8C-83A1-F6EECF244321}">
                <p14:modId xmlns:p14="http://schemas.microsoft.com/office/powerpoint/2010/main" val="32060950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23" imgW="353" imgH="353" progId="TCLayout.ActiveDocument.1">
                  <p:embed/>
                </p:oleObj>
              </mc:Choice>
              <mc:Fallback>
                <p:oleObj name="think-cell Slide" r:id="rId23" imgW="353" imgH="353" progId="TCLayout.ActiveDocument.1">
                  <p:embed/>
                  <p:pic>
                    <p:nvPicPr>
                      <p:cNvPr id="4" name="Objekt 3" hidden="1">
                        <a:extLst>
                          <a:ext uri="{FF2B5EF4-FFF2-40B4-BE49-F238E27FC236}">
                            <a16:creationId xmlns:a16="http://schemas.microsoft.com/office/drawing/2014/main" id="{4D831A44-893D-47B0-BC1B-1FFA096E123B}"/>
                          </a:ext>
                        </a:extLst>
                      </p:cNvPr>
                      <p:cNvPicPr/>
                      <p:nvPr/>
                    </p:nvPicPr>
                    <p:blipFill>
                      <a:blip r:embed="rId24"/>
                      <a:stretch>
                        <a:fillRect/>
                      </a:stretch>
                    </p:blipFill>
                    <p:spPr>
                      <a:xfrm>
                        <a:off x="1588" y="1588"/>
                        <a:ext cx="1588" cy="1588"/>
                      </a:xfrm>
                      <a:prstGeom prst="rect">
                        <a:avLst/>
                      </a:prstGeom>
                    </p:spPr>
                  </p:pic>
                </p:oleObj>
              </mc:Fallback>
            </mc:AlternateContent>
          </a:graphicData>
        </a:graphic>
      </p:graphicFrame>
    </p:spTree>
    <p:extLst>
      <p:ext uri="{BB962C8B-B14F-4D97-AF65-F5344CB8AC3E}">
        <p14:creationId xmlns:p14="http://schemas.microsoft.com/office/powerpoint/2010/main" val="646468691"/>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710" r:id="rId12"/>
    <p:sldLayoutId id="2147483711" r:id="rId13"/>
    <p:sldLayoutId id="2147483713" r:id="rId14"/>
    <p:sldLayoutId id="2147483714" r:id="rId15"/>
    <p:sldLayoutId id="2147483715" r:id="rId16"/>
    <p:sldLayoutId id="2147483716" r:id="rId17"/>
    <p:sldLayoutId id="2147483717" r:id="rId18"/>
    <p:sldLayoutId id="2147483718" r:id="rId19"/>
    <p:sldLayoutId id="2147483719" r:id="rId2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image" Target="../media/image18.jpeg"/><Relationship Id="rId7" Type="http://schemas.openxmlformats.org/officeDocument/2006/relationships/image" Target="../media/image22.jpe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 Id="rId9" Type="http://schemas.openxmlformats.org/officeDocument/2006/relationships/image" Target="../media/image24.jpeg"/></Relationships>
</file>

<file path=ppt/slides/_rels/slide1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image" Target="../media/image28.jpeg"/><Relationship Id="rId7" Type="http://schemas.openxmlformats.org/officeDocument/2006/relationships/image" Target="../media/image32.jpeg"/><Relationship Id="rId2" Type="http://schemas.openxmlformats.org/officeDocument/2006/relationships/notesSlide" Target="../notesSlides/notesSlide14.xml"/><Relationship Id="rId1" Type="http://schemas.openxmlformats.org/officeDocument/2006/relationships/slideLayout" Target="../slideLayouts/slideLayout15.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tags" Target="../tags/tag6.xml"/><Relationship Id="rId6" Type="http://schemas.openxmlformats.org/officeDocument/2006/relationships/image" Target="../media/image15.emf"/><Relationship Id="rId5" Type="http://schemas.openxmlformats.org/officeDocument/2006/relationships/oleObject" Target="../embeddings/oleObject3.bin"/><Relationship Id="rId4" Type="http://schemas.openxmlformats.org/officeDocument/2006/relationships/image" Target="../media/image34.jpe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tags" Target="../tags/tag7.xml"/><Relationship Id="rId6" Type="http://schemas.openxmlformats.org/officeDocument/2006/relationships/image" Target="../media/image15.emf"/><Relationship Id="rId5" Type="http://schemas.openxmlformats.org/officeDocument/2006/relationships/oleObject" Target="../embeddings/oleObject3.bin"/><Relationship Id="rId4" Type="http://schemas.openxmlformats.org/officeDocument/2006/relationships/image" Target="../media/image35.jpeg"/></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7.xml"/><Relationship Id="rId7" Type="http://schemas.openxmlformats.org/officeDocument/2006/relationships/image" Target="../media/image37.jpeg"/><Relationship Id="rId2" Type="http://schemas.openxmlformats.org/officeDocument/2006/relationships/slideLayout" Target="../slideLayouts/slideLayout2.xml"/><Relationship Id="rId1" Type="http://schemas.openxmlformats.org/officeDocument/2006/relationships/tags" Target="../tags/tag8.xml"/><Relationship Id="rId6" Type="http://schemas.openxmlformats.org/officeDocument/2006/relationships/image" Target="../media/image36.jpeg"/><Relationship Id="rId5" Type="http://schemas.openxmlformats.org/officeDocument/2006/relationships/image" Target="../media/image15.emf"/><Relationship Id="rId4" Type="http://schemas.openxmlformats.org/officeDocument/2006/relationships/oleObject" Target="../embeddings/oleObject3.bin"/></Relationships>
</file>

<file path=ppt/slides/_rels/slide2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9.xml"/><Relationship Id="rId1" Type="http://schemas.openxmlformats.org/officeDocument/2006/relationships/slideLayout" Target="../slideLayouts/slideLayout1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4.xml"/><Relationship Id="rId7" Type="http://schemas.openxmlformats.org/officeDocument/2006/relationships/image" Target="../media/image41.jpeg"/><Relationship Id="rId2" Type="http://schemas.openxmlformats.org/officeDocument/2006/relationships/tags" Target="../tags/tag10.xml"/><Relationship Id="rId1" Type="http://schemas.openxmlformats.org/officeDocument/2006/relationships/tags" Target="../tags/tag9.xml"/><Relationship Id="rId6" Type="http://schemas.openxmlformats.org/officeDocument/2006/relationships/image" Target="../media/image40.emf"/><Relationship Id="rId5" Type="http://schemas.openxmlformats.org/officeDocument/2006/relationships/oleObject" Target="../embeddings/oleObject4.bin"/><Relationship Id="rId10" Type="http://schemas.openxmlformats.org/officeDocument/2006/relationships/hyperlink" Target="https://tidtilathandle.coop.dk/" TargetMode="External"/><Relationship Id="rId4" Type="http://schemas.openxmlformats.org/officeDocument/2006/relationships/notesSlide" Target="../notesSlides/notesSlide20.xml"/><Relationship Id="rId9" Type="http://schemas.openxmlformats.org/officeDocument/2006/relationships/image" Target="../media/image42.svg"/></Relationships>
</file>

<file path=ppt/slides/_rels/slide2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hyperlink" Target="https://foreningencoop.videomarketingplatform.co/coop-2023-aret-der-gik" TargetMode="External"/><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46.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5.xml"/><Relationship Id="rId1" Type="http://schemas.openxmlformats.org/officeDocument/2006/relationships/slideLayout" Target="../slideLayouts/slideLayout16.xml"/></Relationships>
</file>

<file path=ppt/slides/_rels/slide33.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image" Target="../media/image55.png"/><Relationship Id="rId18" Type="http://schemas.openxmlformats.org/officeDocument/2006/relationships/image" Target="../media/image60.png"/><Relationship Id="rId3" Type="http://schemas.openxmlformats.org/officeDocument/2006/relationships/notesSlide" Target="../notesSlides/notesSlide26.xml"/><Relationship Id="rId7" Type="http://schemas.openxmlformats.org/officeDocument/2006/relationships/image" Target="../media/image49.png"/><Relationship Id="rId12" Type="http://schemas.openxmlformats.org/officeDocument/2006/relationships/image" Target="../media/image54.png"/><Relationship Id="rId17" Type="http://schemas.openxmlformats.org/officeDocument/2006/relationships/image" Target="../media/image59.jpeg"/><Relationship Id="rId2" Type="http://schemas.openxmlformats.org/officeDocument/2006/relationships/slideLayout" Target="../slideLayouts/slideLayout19.xml"/><Relationship Id="rId16" Type="http://schemas.openxmlformats.org/officeDocument/2006/relationships/image" Target="../media/image58.png"/><Relationship Id="rId1" Type="http://schemas.openxmlformats.org/officeDocument/2006/relationships/tags" Target="../tags/tag11.xml"/><Relationship Id="rId6" Type="http://schemas.openxmlformats.org/officeDocument/2006/relationships/image" Target="../media/image48.png"/><Relationship Id="rId11" Type="http://schemas.openxmlformats.org/officeDocument/2006/relationships/image" Target="../media/image53.png"/><Relationship Id="rId5" Type="http://schemas.openxmlformats.org/officeDocument/2006/relationships/image" Target="../media/image1.emf"/><Relationship Id="rId15" Type="http://schemas.openxmlformats.org/officeDocument/2006/relationships/image" Target="../media/image57.png"/><Relationship Id="rId10" Type="http://schemas.openxmlformats.org/officeDocument/2006/relationships/image" Target="../media/image52.png"/><Relationship Id="rId19" Type="http://schemas.openxmlformats.org/officeDocument/2006/relationships/image" Target="../media/image61.png"/><Relationship Id="rId4" Type="http://schemas.openxmlformats.org/officeDocument/2006/relationships/oleObject" Target="../embeddings/oleObject5.bin"/><Relationship Id="rId9" Type="http://schemas.openxmlformats.org/officeDocument/2006/relationships/image" Target="../media/image51.png"/><Relationship Id="rId14" Type="http://schemas.openxmlformats.org/officeDocument/2006/relationships/image" Target="../media/image56.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19.xml"/><Relationship Id="rId1" Type="http://schemas.openxmlformats.org/officeDocument/2006/relationships/tags" Target="../tags/tag12.xml"/><Relationship Id="rId6" Type="http://schemas.openxmlformats.org/officeDocument/2006/relationships/image" Target="../media/image1.emf"/><Relationship Id="rId5" Type="http://schemas.openxmlformats.org/officeDocument/2006/relationships/oleObject" Target="../embeddings/oleObject5.bin"/><Relationship Id="rId4" Type="http://schemas.openxmlformats.org/officeDocument/2006/relationships/image" Target="../media/image62.png"/></Relationships>
</file>

<file path=ppt/slides/_rels/slide35.xml.rels><?xml version="1.0" encoding="UTF-8" standalone="yes"?>
<Relationships xmlns="http://schemas.openxmlformats.org/package/2006/relationships"><Relationship Id="rId8" Type="http://schemas.openxmlformats.org/officeDocument/2006/relationships/image" Target="../media/image63.png"/><Relationship Id="rId13" Type="http://schemas.openxmlformats.org/officeDocument/2006/relationships/image" Target="../media/image68.png"/><Relationship Id="rId18" Type="http://schemas.openxmlformats.org/officeDocument/2006/relationships/image" Target="../media/image57.png"/><Relationship Id="rId3" Type="http://schemas.openxmlformats.org/officeDocument/2006/relationships/video" Target="../media/media1.mp4"/><Relationship Id="rId21" Type="http://schemas.openxmlformats.org/officeDocument/2006/relationships/image" Target="../media/image75.png"/><Relationship Id="rId7" Type="http://schemas.openxmlformats.org/officeDocument/2006/relationships/image" Target="../media/image1.emf"/><Relationship Id="rId12" Type="http://schemas.openxmlformats.org/officeDocument/2006/relationships/image" Target="../media/image67.png"/><Relationship Id="rId17" Type="http://schemas.openxmlformats.org/officeDocument/2006/relationships/image" Target="../media/image72.png"/><Relationship Id="rId2" Type="http://schemas.microsoft.com/office/2007/relationships/media" Target="../media/media1.mp4"/><Relationship Id="rId16" Type="http://schemas.openxmlformats.org/officeDocument/2006/relationships/image" Target="../media/image71.png"/><Relationship Id="rId20" Type="http://schemas.openxmlformats.org/officeDocument/2006/relationships/image" Target="../media/image74.png"/><Relationship Id="rId1" Type="http://schemas.openxmlformats.org/officeDocument/2006/relationships/tags" Target="../tags/tag13.xml"/><Relationship Id="rId6" Type="http://schemas.openxmlformats.org/officeDocument/2006/relationships/oleObject" Target="../embeddings/oleObject6.bin"/><Relationship Id="rId11" Type="http://schemas.openxmlformats.org/officeDocument/2006/relationships/image" Target="../media/image66.png"/><Relationship Id="rId5" Type="http://schemas.openxmlformats.org/officeDocument/2006/relationships/notesSlide" Target="../notesSlides/notesSlide28.xml"/><Relationship Id="rId15" Type="http://schemas.openxmlformats.org/officeDocument/2006/relationships/image" Target="../media/image70.png"/><Relationship Id="rId23" Type="http://schemas.openxmlformats.org/officeDocument/2006/relationships/image" Target="../media/image77.svg"/><Relationship Id="rId10" Type="http://schemas.openxmlformats.org/officeDocument/2006/relationships/image" Target="../media/image65.png"/><Relationship Id="rId19" Type="http://schemas.openxmlformats.org/officeDocument/2006/relationships/image" Target="../media/image73.png"/><Relationship Id="rId4" Type="http://schemas.openxmlformats.org/officeDocument/2006/relationships/slideLayout" Target="../slideLayouts/slideLayout20.xml"/><Relationship Id="rId9" Type="http://schemas.openxmlformats.org/officeDocument/2006/relationships/image" Target="../media/image64.png"/><Relationship Id="rId14" Type="http://schemas.openxmlformats.org/officeDocument/2006/relationships/image" Target="../media/image69.png"/><Relationship Id="rId22" Type="http://schemas.openxmlformats.org/officeDocument/2006/relationships/image" Target="../media/image76.png"/></Relationships>
</file>

<file path=ppt/slides/_rels/slide36.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30.xml"/><Relationship Id="rId1" Type="http://schemas.openxmlformats.org/officeDocument/2006/relationships/slideLayout" Target="../slideLayouts/slideLayout15.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13.xml"/><Relationship Id="rId4" Type="http://schemas.openxmlformats.org/officeDocument/2006/relationships/image" Target="../media/image12.jpeg"/></Relationships>
</file>

<file path=ppt/slides/_rels/slide40.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notesSlide" Target="../notesSlides/notesSlide31.xml"/><Relationship Id="rId1" Type="http://schemas.openxmlformats.org/officeDocument/2006/relationships/slideLayout" Target="../slideLayouts/slideLayout15.xml"/></Relationships>
</file>

<file path=ppt/slides/_rels/slide41.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32.xml"/><Relationship Id="rId1" Type="http://schemas.openxmlformats.org/officeDocument/2006/relationships/slideLayout" Target="../slideLayouts/slideLayout15.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2.xml"/><Relationship Id="rId1" Type="http://schemas.openxmlformats.org/officeDocument/2006/relationships/tags" Target="../tags/tag14.xml"/><Relationship Id="rId6" Type="http://schemas.openxmlformats.org/officeDocument/2006/relationships/image" Target="../media/image83.png"/><Relationship Id="rId5" Type="http://schemas.openxmlformats.org/officeDocument/2006/relationships/image" Target="../media/image15.emf"/><Relationship Id="rId4" Type="http://schemas.openxmlformats.org/officeDocument/2006/relationships/oleObject" Target="../embeddings/oleObject7.bin"/></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3.xml"/><Relationship Id="rId6" Type="http://schemas.openxmlformats.org/officeDocument/2006/relationships/image" Target="../media/image15.emf"/><Relationship Id="rId5" Type="http://schemas.openxmlformats.org/officeDocument/2006/relationships/oleObject" Target="../embeddings/oleObject2.bin"/><Relationship Id="rId4" Type="http://schemas.openxmlformats.org/officeDocument/2006/relationships/image" Target="../media/image14.jp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4.xml"/><Relationship Id="rId6" Type="http://schemas.openxmlformats.org/officeDocument/2006/relationships/image" Target="../media/image15.emf"/><Relationship Id="rId5" Type="http://schemas.openxmlformats.org/officeDocument/2006/relationships/oleObject" Target="../embeddings/oleObject2.bin"/><Relationship Id="rId4" Type="http://schemas.openxmlformats.org/officeDocument/2006/relationships/image" Target="../media/image8.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ags" Target="../tags/tag5.xml"/><Relationship Id="rId6" Type="http://schemas.openxmlformats.org/officeDocument/2006/relationships/image" Target="../media/image15.emf"/><Relationship Id="rId5" Type="http://schemas.openxmlformats.org/officeDocument/2006/relationships/oleObject" Target="../embeddings/oleObject2.bin"/><Relationship Id="rId4" Type="http://schemas.openxmlformats.org/officeDocument/2006/relationships/image" Target="../media/image16.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01A75EE-27A4-4EE4-A39E-7E7DC39FB499}"/>
              </a:ext>
            </a:extLst>
          </p:cNvPr>
          <p:cNvSpPr>
            <a:spLocks noGrp="1"/>
          </p:cNvSpPr>
          <p:nvPr>
            <p:ph type="ctrTitle"/>
          </p:nvPr>
        </p:nvSpPr>
        <p:spPr>
          <a:xfrm>
            <a:off x="0" y="0"/>
            <a:ext cx="7213600" cy="1538514"/>
          </a:xfrm>
          <a:solidFill>
            <a:srgbClr val="C00000"/>
          </a:solidFill>
        </p:spPr>
        <p:txBody>
          <a:bodyPr>
            <a:noAutofit/>
          </a:bodyPr>
          <a:lstStyle/>
          <a:p>
            <a:r>
              <a:rPr lang="da-DK" sz="4800" dirty="0"/>
              <a:t>Bestyrelsens beretning</a:t>
            </a:r>
          </a:p>
        </p:txBody>
      </p:sp>
      <p:sp>
        <p:nvSpPr>
          <p:cNvPr id="3" name="Undertitel 2">
            <a:extLst>
              <a:ext uri="{FF2B5EF4-FFF2-40B4-BE49-F238E27FC236}">
                <a16:creationId xmlns:a16="http://schemas.microsoft.com/office/drawing/2014/main" id="{1731B58F-47D1-46B1-9AC1-B95D57F188F5}"/>
              </a:ext>
            </a:extLst>
          </p:cNvPr>
          <p:cNvSpPr>
            <a:spLocks noGrp="1"/>
          </p:cNvSpPr>
          <p:nvPr>
            <p:ph type="subTitle" idx="1"/>
          </p:nvPr>
        </p:nvSpPr>
        <p:spPr/>
        <p:txBody>
          <a:bodyPr/>
          <a:lstStyle/>
          <a:p>
            <a:r>
              <a:rPr lang="da-DK" dirty="0"/>
              <a:t>     </a:t>
            </a:r>
          </a:p>
        </p:txBody>
      </p:sp>
    </p:spTree>
    <p:extLst>
      <p:ext uri="{BB962C8B-B14F-4D97-AF65-F5344CB8AC3E}">
        <p14:creationId xmlns:p14="http://schemas.microsoft.com/office/powerpoint/2010/main" val="41123240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D9C2786-9A59-A223-721F-4A5B06D6D6C1}"/>
              </a:ext>
            </a:extLst>
          </p:cNvPr>
          <p:cNvSpPr>
            <a:spLocks noGrp="1"/>
          </p:cNvSpPr>
          <p:nvPr>
            <p:ph type="ctrTitle"/>
          </p:nvPr>
        </p:nvSpPr>
        <p:spPr/>
        <p:txBody>
          <a:bodyPr/>
          <a:lstStyle/>
          <a:p>
            <a:r>
              <a:rPr lang="da-DK" dirty="0"/>
              <a:t>SKILLER: Stærke Lokale Fællesskaber</a:t>
            </a:r>
          </a:p>
        </p:txBody>
      </p:sp>
      <p:sp>
        <p:nvSpPr>
          <p:cNvPr id="3" name="Undertitel 2">
            <a:extLst>
              <a:ext uri="{FF2B5EF4-FFF2-40B4-BE49-F238E27FC236}">
                <a16:creationId xmlns:a16="http://schemas.microsoft.com/office/drawing/2014/main" id="{4B681A32-9DFF-3238-0B9D-6CFFA59B80FC}"/>
              </a:ext>
            </a:extLst>
          </p:cNvPr>
          <p:cNvSpPr>
            <a:spLocks noGrp="1"/>
          </p:cNvSpPr>
          <p:nvPr>
            <p:ph type="subTitle" idx="1"/>
          </p:nvPr>
        </p:nvSpPr>
        <p:spPr/>
        <p:txBody>
          <a:bodyPr/>
          <a:lstStyle/>
          <a:p>
            <a:r>
              <a:rPr lang="da-DK" dirty="0"/>
              <a:t>Nedenfor finder du forskellige billeder og grafikker fra Cooptober 2023, madfællesskaber og debataftener, som du frit kan vælge imellem, afhængig af, hvad der passer til jeres butik og by</a:t>
            </a:r>
          </a:p>
        </p:txBody>
      </p:sp>
    </p:spTree>
    <p:extLst>
      <p:ext uri="{BB962C8B-B14F-4D97-AF65-F5344CB8AC3E}">
        <p14:creationId xmlns:p14="http://schemas.microsoft.com/office/powerpoint/2010/main" val="32933073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602415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Billede 2" descr="Et billede, der indeholder person, tøj, squash, Græskarfamilien&#10;&#10;Automatisk genereret beskrivelse">
            <a:extLst>
              <a:ext uri="{FF2B5EF4-FFF2-40B4-BE49-F238E27FC236}">
                <a16:creationId xmlns:a16="http://schemas.microsoft.com/office/drawing/2014/main" id="{B4C9FF96-9CC5-B20E-C598-19230BC4123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0"/>
            <a:ext cx="3875314" cy="2906485"/>
          </a:xfrm>
          <a:prstGeom prst="rect">
            <a:avLst/>
          </a:prstGeom>
        </p:spPr>
      </p:pic>
      <p:pic>
        <p:nvPicPr>
          <p:cNvPr id="5" name="Billede 4" descr="Et billede, der indeholder tøj, person, fodtøj, indendørs&#10;&#10;Automatisk genereret beskrivelse">
            <a:extLst>
              <a:ext uri="{FF2B5EF4-FFF2-40B4-BE49-F238E27FC236}">
                <a16:creationId xmlns:a16="http://schemas.microsoft.com/office/drawing/2014/main" id="{B0A6F73B-1D20-5E92-0EBD-E3B7F3B9EBA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708007" y="2481944"/>
            <a:ext cx="3513022" cy="4376056"/>
          </a:xfrm>
          <a:prstGeom prst="rect">
            <a:avLst/>
          </a:prstGeom>
        </p:spPr>
      </p:pic>
      <p:pic>
        <p:nvPicPr>
          <p:cNvPr id="9" name="Billede 8" descr="Et billede, der indeholder tøj, fodtøj, Ansigt, person&#10;&#10;Automatisk genereret beskrivelse">
            <a:extLst>
              <a:ext uri="{FF2B5EF4-FFF2-40B4-BE49-F238E27FC236}">
                <a16:creationId xmlns:a16="http://schemas.microsoft.com/office/drawing/2014/main" id="{9B764B25-5ED4-FA76-27F8-27441AB0F59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 y="2975428"/>
            <a:ext cx="2911929" cy="3882572"/>
          </a:xfrm>
          <a:prstGeom prst="rect">
            <a:avLst/>
          </a:prstGeom>
        </p:spPr>
      </p:pic>
      <p:pic>
        <p:nvPicPr>
          <p:cNvPr id="11" name="Billede 10" descr="Et billede, der indeholder tøj, indendørs, person, dreng&#10;&#10;Automatisk genereret beskrivelse">
            <a:extLst>
              <a:ext uri="{FF2B5EF4-FFF2-40B4-BE49-F238E27FC236}">
                <a16:creationId xmlns:a16="http://schemas.microsoft.com/office/drawing/2014/main" id="{9CFDACB9-D832-976F-D022-1B8E459C7616}"/>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964544" y="2975428"/>
            <a:ext cx="2183947" cy="3882572"/>
          </a:xfrm>
          <a:prstGeom prst="rect">
            <a:avLst/>
          </a:prstGeom>
        </p:spPr>
      </p:pic>
      <p:pic>
        <p:nvPicPr>
          <p:cNvPr id="13" name="Billede 12" descr="Et billede, der indeholder tøj, Ansigt, person, smil&#10;&#10;Automatisk genereret beskrivelse">
            <a:extLst>
              <a:ext uri="{FF2B5EF4-FFF2-40B4-BE49-F238E27FC236}">
                <a16:creationId xmlns:a16="http://schemas.microsoft.com/office/drawing/2014/main" id="{53FAA44A-132F-D1F3-93E7-B60156D10F64}"/>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177520" y="3567335"/>
            <a:ext cx="3927320" cy="3290665"/>
          </a:xfrm>
          <a:prstGeom prst="rect">
            <a:avLst/>
          </a:prstGeom>
        </p:spPr>
      </p:pic>
      <p:pic>
        <p:nvPicPr>
          <p:cNvPr id="7" name="Billede 6" descr="Et billede, der indeholder tøj, person, kvinde, fodtøj&#10;&#10;Automatisk genereret beskrivelse">
            <a:extLst>
              <a:ext uri="{FF2B5EF4-FFF2-40B4-BE49-F238E27FC236}">
                <a16:creationId xmlns:a16="http://schemas.microsoft.com/office/drawing/2014/main" id="{652CFB5A-EC85-DE7A-9C33-154F20ECB96E}"/>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3904345" y="0"/>
            <a:ext cx="4756446" cy="3567335"/>
          </a:xfrm>
          <a:prstGeom prst="rect">
            <a:avLst/>
          </a:prstGeom>
        </p:spPr>
      </p:pic>
      <p:pic>
        <p:nvPicPr>
          <p:cNvPr id="15" name="Billede 14" descr="Et billede, der indeholder tøj, person, menneske, Detailhandel&#10;&#10;Automatisk genereret beskrivelse">
            <a:extLst>
              <a:ext uri="{FF2B5EF4-FFF2-40B4-BE49-F238E27FC236}">
                <a16:creationId xmlns:a16="http://schemas.microsoft.com/office/drawing/2014/main" id="{4C3CF83F-65F8-03FE-0B13-348474CBF190}"/>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8689821" y="0"/>
            <a:ext cx="3502178" cy="2626634"/>
          </a:xfrm>
          <a:prstGeom prst="rect">
            <a:avLst/>
          </a:prstGeom>
        </p:spPr>
      </p:pic>
    </p:spTree>
    <p:extLst>
      <p:ext uri="{BB962C8B-B14F-4D97-AF65-F5344CB8AC3E}">
        <p14:creationId xmlns:p14="http://schemas.microsoft.com/office/powerpoint/2010/main" val="19578726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879259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35242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1" name="Tekstfelt 10">
            <a:extLst>
              <a:ext uri="{FF2B5EF4-FFF2-40B4-BE49-F238E27FC236}">
                <a16:creationId xmlns:a16="http://schemas.microsoft.com/office/drawing/2014/main" id="{6A6F92A1-EE83-4FD8-9ED6-CAFB1B477CB4}"/>
              </a:ext>
            </a:extLst>
          </p:cNvPr>
          <p:cNvSpPr txBox="1"/>
          <p:nvPr/>
        </p:nvSpPr>
        <p:spPr>
          <a:xfrm>
            <a:off x="95003" y="4405745"/>
            <a:ext cx="10501200" cy="1631216"/>
          </a:xfrm>
          <a:prstGeom prst="rect">
            <a:avLst/>
          </a:prstGeom>
          <a:noFill/>
        </p:spPr>
        <p:txBody>
          <a:bodyPr wrap="square">
            <a:spAutoFit/>
          </a:bodyPr>
          <a:lstStyle/>
          <a:p>
            <a:r>
              <a:rPr lang="da-DK" sz="5000" b="1" dirty="0">
                <a:solidFill>
                  <a:schemeClr val="bg1"/>
                </a:solidFill>
                <a:latin typeface="COOP" panose="02010504010101010104" pitchFamily="2" charset="0"/>
              </a:rPr>
              <a:t>Madfællesskaber </a:t>
            </a:r>
          </a:p>
          <a:p>
            <a:r>
              <a:rPr lang="da-DK" sz="5000" b="1" dirty="0">
                <a:solidFill>
                  <a:schemeClr val="bg1"/>
                </a:solidFill>
                <a:latin typeface="COOP" panose="02010504010101010104" pitchFamily="2" charset="0"/>
              </a:rPr>
              <a:t>&amp; debataftener</a:t>
            </a:r>
          </a:p>
        </p:txBody>
      </p:sp>
    </p:spTree>
    <p:extLst>
      <p:ext uri="{BB962C8B-B14F-4D97-AF65-F5344CB8AC3E}">
        <p14:creationId xmlns:p14="http://schemas.microsoft.com/office/powerpoint/2010/main" val="159022485"/>
      </p:ext>
    </p:extLst>
  </p:cSld>
  <p:clrMapOvr>
    <a:masterClrMapping/>
  </p:clrMapOvr>
  <p:transition spd="slow">
    <p:push dir="u"/>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C373348-86E7-4D87-9C56-6CA7D4852C20}"/>
              </a:ext>
            </a:extLst>
          </p:cNvPr>
          <p:cNvSpPr>
            <a:spLocks noGrp="1"/>
          </p:cNvSpPr>
          <p:nvPr>
            <p:ph type="title"/>
          </p:nvPr>
        </p:nvSpPr>
        <p:spPr>
          <a:xfrm>
            <a:off x="8017254" y="557188"/>
            <a:ext cx="3800564" cy="1671569"/>
          </a:xfrm>
        </p:spPr>
        <p:txBody>
          <a:bodyPr vert="horz" lIns="91440" tIns="45720" rIns="91440" bIns="45720" rtlCol="0" anchor="ctr">
            <a:normAutofit/>
          </a:bodyPr>
          <a:lstStyle/>
          <a:p>
            <a:r>
              <a:rPr lang="en-US" sz="4000" kern="1200">
                <a:solidFill>
                  <a:schemeClr val="tx1"/>
                </a:solidFill>
                <a:latin typeface="+mj-lt"/>
                <a:ea typeface="+mj-ea"/>
                <a:cs typeface="+mj-cs"/>
              </a:rPr>
              <a:t>  </a:t>
            </a:r>
          </a:p>
        </p:txBody>
      </p:sp>
      <p:pic>
        <p:nvPicPr>
          <p:cNvPr id="8" name="Billede 7" descr="Et billede, der indeholder person, indendørs, restaurant&#10;&#10;Automatisk genereret beskrivelse">
            <a:extLst>
              <a:ext uri="{FF2B5EF4-FFF2-40B4-BE49-F238E27FC236}">
                <a16:creationId xmlns:a16="http://schemas.microsoft.com/office/drawing/2014/main" id="{D2BABE71-5FE0-4DA1-A4ED-7F09D0A3753F}"/>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t="-2" b="-3"/>
          <a:stretch/>
        </p:blipFill>
        <p:spPr>
          <a:xfrm>
            <a:off x="9238628" y="-11875"/>
            <a:ext cx="2950324" cy="2819325"/>
          </a:xfrm>
          <a:prstGeom prst="rect">
            <a:avLst/>
          </a:prstGeom>
        </p:spPr>
      </p:pic>
      <p:pic>
        <p:nvPicPr>
          <p:cNvPr id="22" name="Billede 21" descr="Et billede, der indeholder person, indendørs, personer, gruppe&#10;&#10;Automatisk genereret beskrivelse">
            <a:extLst>
              <a:ext uri="{FF2B5EF4-FFF2-40B4-BE49-F238E27FC236}">
                <a16:creationId xmlns:a16="http://schemas.microsoft.com/office/drawing/2014/main" id="{D3324A8A-66F5-4757-AC4C-200C1F269A90}"/>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2" y="2800025"/>
            <a:ext cx="6568572" cy="4057975"/>
          </a:xfrm>
          <a:prstGeom prst="rect">
            <a:avLst/>
          </a:prstGeom>
        </p:spPr>
      </p:pic>
      <p:pic>
        <p:nvPicPr>
          <p:cNvPr id="6" name="Pladsholder til indhold 5" descr="Et billede, der indeholder væg, indendørs, person&#10;&#10;Automatisk genereret beskrivelse">
            <a:extLst>
              <a:ext uri="{FF2B5EF4-FFF2-40B4-BE49-F238E27FC236}">
                <a16:creationId xmlns:a16="http://schemas.microsoft.com/office/drawing/2014/main" id="{234837F1-A578-4BEF-8849-AADDD1368711}"/>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6702470" y="0"/>
            <a:ext cx="2510818" cy="2800638"/>
          </a:xfrm>
          <a:prstGeom prst="rect">
            <a:avLst/>
          </a:prstGeom>
        </p:spPr>
      </p:pic>
      <p:pic>
        <p:nvPicPr>
          <p:cNvPr id="28" name="Pladsholder til indhold 27" descr="Et billede, der indeholder person, indendørs&#10;&#10;Automatisk genereret beskrivelse">
            <a:extLst>
              <a:ext uri="{FF2B5EF4-FFF2-40B4-BE49-F238E27FC236}">
                <a16:creationId xmlns:a16="http://schemas.microsoft.com/office/drawing/2014/main" id="{1D032600-F8DE-4F26-99F0-7043CF1B1904}"/>
              </a:ext>
            </a:extLst>
          </p:cNvPr>
          <p:cNvPicPr>
            <a:picLocks noGrp="1" noChangeAspect="1"/>
          </p:cNvPicPr>
          <p:nvPr>
            <p:ph sz="quarter" idx="14"/>
          </p:nvPr>
        </p:nvPicPr>
        <p:blipFill rotWithShape="1">
          <a:blip r:embed="rId6" cstate="email">
            <a:extLst>
              <a:ext uri="{28A0092B-C50C-407E-A947-70E740481C1C}">
                <a14:useLocalDpi xmlns:a14="http://schemas.microsoft.com/office/drawing/2010/main"/>
              </a:ext>
            </a:extLst>
          </a:blip>
          <a:srcRect r="-7748"/>
          <a:stretch/>
        </p:blipFill>
        <p:spPr>
          <a:xfrm>
            <a:off x="6592320" y="2831653"/>
            <a:ext cx="6033528" cy="4026347"/>
          </a:xfrm>
        </p:spPr>
      </p:pic>
      <p:pic>
        <p:nvPicPr>
          <p:cNvPr id="43" name="Billede 42" descr="Et billede, der indeholder person, bord, indendørs, mad&#10;&#10;Automatisk genereret beskrivelse">
            <a:extLst>
              <a:ext uri="{FF2B5EF4-FFF2-40B4-BE49-F238E27FC236}">
                <a16:creationId xmlns:a16="http://schemas.microsoft.com/office/drawing/2014/main" id="{16BC15DA-5071-4169-92CB-FAA7F9C9FC30}"/>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1" y="-10224"/>
            <a:ext cx="3657599" cy="2796133"/>
          </a:xfrm>
          <a:prstGeom prst="rect">
            <a:avLst/>
          </a:prstGeom>
        </p:spPr>
      </p:pic>
      <p:pic>
        <p:nvPicPr>
          <p:cNvPr id="18" name="Billede 17">
            <a:extLst>
              <a:ext uri="{FF2B5EF4-FFF2-40B4-BE49-F238E27FC236}">
                <a16:creationId xmlns:a16="http://schemas.microsoft.com/office/drawing/2014/main" id="{F4BA01C3-5313-4B4E-BFB9-2179A7297D28}"/>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b="-5"/>
          <a:stretch/>
        </p:blipFill>
        <p:spPr>
          <a:xfrm>
            <a:off x="3685653" y="-10223"/>
            <a:ext cx="2980972" cy="2796133"/>
          </a:xfrm>
          <a:prstGeom prst="rect">
            <a:avLst/>
          </a:prstGeom>
        </p:spPr>
      </p:pic>
    </p:spTree>
    <p:extLst>
      <p:ext uri="{BB962C8B-B14F-4D97-AF65-F5344CB8AC3E}">
        <p14:creationId xmlns:p14="http://schemas.microsoft.com/office/powerpoint/2010/main" val="28548626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D9C2786-9A59-A223-721F-4A5B06D6D6C1}"/>
              </a:ext>
            </a:extLst>
          </p:cNvPr>
          <p:cNvSpPr>
            <a:spLocks noGrp="1"/>
          </p:cNvSpPr>
          <p:nvPr>
            <p:ph type="ctrTitle"/>
          </p:nvPr>
        </p:nvSpPr>
        <p:spPr/>
        <p:txBody>
          <a:bodyPr/>
          <a:lstStyle/>
          <a:p>
            <a:r>
              <a:rPr lang="da-DK" dirty="0"/>
              <a:t>SKILLER: Coops landsråd</a:t>
            </a:r>
          </a:p>
        </p:txBody>
      </p:sp>
      <p:sp>
        <p:nvSpPr>
          <p:cNvPr id="3" name="Undertitel 2">
            <a:extLst>
              <a:ext uri="{FF2B5EF4-FFF2-40B4-BE49-F238E27FC236}">
                <a16:creationId xmlns:a16="http://schemas.microsoft.com/office/drawing/2014/main" id="{4B681A32-9DFF-3238-0B9D-6CFFA59B80FC}"/>
              </a:ext>
            </a:extLst>
          </p:cNvPr>
          <p:cNvSpPr>
            <a:spLocks noGrp="1"/>
          </p:cNvSpPr>
          <p:nvPr>
            <p:ph type="subTitle" idx="1"/>
          </p:nvPr>
        </p:nvSpPr>
        <p:spPr/>
        <p:txBody>
          <a:bodyPr/>
          <a:lstStyle/>
          <a:p>
            <a:r>
              <a:rPr lang="da-DK" dirty="0"/>
              <a:t>Nedenfor finder du billeder og beskrivelser Coops landsråd, som du frit kan vælge imellem. </a:t>
            </a:r>
          </a:p>
          <a:p>
            <a:r>
              <a:rPr lang="da-DK" dirty="0"/>
              <a:t>Der er også grafikker fra landsrådsvalgskampagnen i 2023, som I kan bruge til at fortælle om, hvordan man kan stille op til landsrådet </a:t>
            </a:r>
          </a:p>
        </p:txBody>
      </p:sp>
    </p:spTree>
    <p:extLst>
      <p:ext uri="{BB962C8B-B14F-4D97-AF65-F5344CB8AC3E}">
        <p14:creationId xmlns:p14="http://schemas.microsoft.com/office/powerpoint/2010/main" val="13825883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4" cstate="email">
            <a:alphaModFix amt="85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graphicFrame>
        <p:nvGraphicFramePr>
          <p:cNvPr id="19" name="Objekt 18" hidden="1"/>
          <p:cNvGraphicFramePr>
            <a:graphicFrameLocks noChangeAspect="1"/>
          </p:cNvGraphicFramePr>
          <p:nvPr>
            <p:custDataLst>
              <p:tags r:id="rId1"/>
            </p:custDataLst>
          </p:nvPr>
        </p:nvGraphicFramePr>
        <p:xfrm>
          <a:off x="1525590" y="1590"/>
          <a:ext cx="1587" cy="1587"/>
        </p:xfrm>
        <a:graphic>
          <a:graphicData uri="http://schemas.openxmlformats.org/presentationml/2006/ole">
            <mc:AlternateContent xmlns:mc="http://schemas.openxmlformats.org/markup-compatibility/2006">
              <mc:Choice xmlns:v="urn:schemas-microsoft-com:vml" Requires="v">
                <p:oleObj name="think-cell Slide" r:id="rId5" imgW="360" imgH="360" progId="TCLayout.ActiveDocument.1">
                  <p:embed/>
                </p:oleObj>
              </mc:Choice>
              <mc:Fallback>
                <p:oleObj name="think-cell Slide" r:id="rId5" imgW="360" imgH="360" progId="TCLayout.ActiveDocument.1">
                  <p:embed/>
                  <p:pic>
                    <p:nvPicPr>
                      <p:cNvPr id="19" name="Objekt 18" hidden="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25590" y="1590"/>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Tekstfelt 6">
            <a:extLst>
              <a:ext uri="{FF2B5EF4-FFF2-40B4-BE49-F238E27FC236}">
                <a16:creationId xmlns:a16="http://schemas.microsoft.com/office/drawing/2014/main" id="{C1E402ED-B93F-46FD-A2A8-8B4653D5DF83}"/>
              </a:ext>
            </a:extLst>
          </p:cNvPr>
          <p:cNvSpPr txBox="1"/>
          <p:nvPr/>
        </p:nvSpPr>
        <p:spPr>
          <a:xfrm>
            <a:off x="3448013" y="302310"/>
            <a:ext cx="5295973" cy="769441"/>
          </a:xfrm>
          <a:prstGeom prst="rect">
            <a:avLst/>
          </a:prstGeom>
          <a:noFill/>
        </p:spPr>
        <p:txBody>
          <a:bodyPr wrap="square" lIns="0" tIns="0" rIns="0" bIns="0" rtlCol="0">
            <a:spAutoFit/>
          </a:bodyPr>
          <a:lstStyle/>
          <a:p>
            <a:pPr algn="ctr"/>
            <a:r>
              <a:rPr lang="da-DK" sz="5000" b="1" dirty="0">
                <a:latin typeface="COOP" panose="02010504010101010104" pitchFamily="2" charset="0"/>
              </a:rPr>
              <a:t>Coop landsråd</a:t>
            </a:r>
          </a:p>
        </p:txBody>
      </p:sp>
      <p:sp>
        <p:nvSpPr>
          <p:cNvPr id="5" name="Pladsholder til indhold 2">
            <a:extLst>
              <a:ext uri="{FF2B5EF4-FFF2-40B4-BE49-F238E27FC236}">
                <a16:creationId xmlns:a16="http://schemas.microsoft.com/office/drawing/2014/main" id="{D20FA7D9-ED45-4A8B-A1EC-6211EF68D9A6}"/>
              </a:ext>
            </a:extLst>
          </p:cNvPr>
          <p:cNvSpPr txBox="1">
            <a:spLocks/>
          </p:cNvSpPr>
          <p:nvPr/>
        </p:nvSpPr>
        <p:spPr>
          <a:xfrm>
            <a:off x="975634" y="1886857"/>
            <a:ext cx="10664823" cy="4397830"/>
          </a:xfrm>
          <a:prstGeom prst="rect">
            <a:avLst/>
          </a:prstGeom>
          <a:solidFill>
            <a:srgbClr val="C00000">
              <a:alpha val="73000"/>
            </a:srgbClr>
          </a:solidFill>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5000"/>
              </a:lnSpc>
              <a:buNone/>
            </a:pPr>
            <a:r>
              <a:rPr lang="da-DK" sz="1800" b="1" dirty="0">
                <a:solidFill>
                  <a:schemeClr val="bg1"/>
                </a:solidFill>
                <a:effectLst/>
                <a:latin typeface="COOP" panose="02010504010101010104" pitchFamily="2" charset="0"/>
                <a:ea typeface="Arial Unicode MS"/>
                <a:cs typeface="Times New Roman" panose="02020603050405020304" pitchFamily="18" charset="0"/>
              </a:rPr>
              <a:t>Landsrådet er Coops øverste myndighed og</a:t>
            </a:r>
            <a:endParaRPr lang="da-DK" sz="1800" b="1" dirty="0">
              <a:solidFill>
                <a:schemeClr val="bg1"/>
              </a:solidFill>
              <a:effectLst/>
              <a:latin typeface="COOP" panose="02010504010101010104" pitchFamily="2" charset="0"/>
              <a:ea typeface="Arial Unicode MS"/>
              <a:cs typeface="Arial Unicode MS"/>
            </a:endParaRPr>
          </a:p>
          <a:p>
            <a:pPr marL="342900" lvl="0" indent="-342900">
              <a:lnSpc>
                <a:spcPct val="115000"/>
              </a:lnSpc>
              <a:buFont typeface="Symbol" panose="05050102010706020507" pitchFamily="18" charset="2"/>
              <a:buChar char=""/>
            </a:pPr>
            <a:r>
              <a:rPr lang="da-DK" sz="1800" b="1" dirty="0">
                <a:solidFill>
                  <a:schemeClr val="bg1"/>
                </a:solidFill>
                <a:effectLst/>
                <a:latin typeface="COOP" panose="02010504010101010104" pitchFamily="2" charset="0"/>
                <a:ea typeface="Arial Unicode MS"/>
                <a:cs typeface="Arial Unicode MS"/>
              </a:rPr>
              <a:t>varetager medlemmernes interesser i forhold til de selskaber, Coop driver </a:t>
            </a:r>
          </a:p>
          <a:p>
            <a:pPr marL="342900" lvl="0" indent="-342900">
              <a:lnSpc>
                <a:spcPct val="115000"/>
              </a:lnSpc>
              <a:buFont typeface="Symbol" panose="05050102010706020507" pitchFamily="18" charset="2"/>
              <a:buChar char=""/>
            </a:pPr>
            <a:r>
              <a:rPr lang="da-DK" sz="1800" b="1" dirty="0">
                <a:solidFill>
                  <a:schemeClr val="bg1"/>
                </a:solidFill>
                <a:effectLst/>
                <a:latin typeface="COOP" panose="02010504010101010104" pitchFamily="2" charset="0"/>
                <a:ea typeface="Arial Unicode MS"/>
                <a:cs typeface="Arial Unicode MS"/>
              </a:rPr>
              <a:t>vælger Coops formand og de andre medlemmer af Coops øverste bestyrelse</a:t>
            </a:r>
          </a:p>
          <a:p>
            <a:pPr marL="342900" lvl="0" indent="-342900">
              <a:lnSpc>
                <a:spcPct val="115000"/>
              </a:lnSpc>
              <a:buFont typeface="Symbol" panose="05050102010706020507" pitchFamily="18" charset="2"/>
              <a:buChar char=""/>
            </a:pPr>
            <a:r>
              <a:rPr lang="da-DK" sz="1800" b="1" dirty="0">
                <a:solidFill>
                  <a:schemeClr val="bg1"/>
                </a:solidFill>
                <a:effectLst/>
                <a:latin typeface="COOP" panose="02010504010101010104" pitchFamily="2" charset="0"/>
                <a:ea typeface="Arial Unicode MS"/>
                <a:cs typeface="Arial Unicode MS"/>
              </a:rPr>
              <a:t>er i dialog med Coops daglige ledelse</a:t>
            </a:r>
          </a:p>
          <a:p>
            <a:pPr marL="342900" lvl="0" indent="-342900">
              <a:lnSpc>
                <a:spcPct val="115000"/>
              </a:lnSpc>
              <a:buFont typeface="Symbol" panose="05050102010706020507" pitchFamily="18" charset="2"/>
              <a:buChar char=""/>
            </a:pPr>
            <a:r>
              <a:rPr lang="da-DK" sz="1800" b="1" dirty="0">
                <a:solidFill>
                  <a:schemeClr val="bg1"/>
                </a:solidFill>
                <a:effectLst/>
                <a:latin typeface="COOP" panose="02010504010101010104" pitchFamily="2" charset="0"/>
                <a:ea typeface="Arial Unicode MS"/>
                <a:cs typeface="Arial Unicode MS"/>
              </a:rPr>
              <a:t>diskuterer det, der er vigtigt for medlemmerne: Ansvarlighed, forretning, medlemsprogram, mad m.m. </a:t>
            </a:r>
          </a:p>
          <a:p>
            <a:pPr marL="342900" lvl="0" indent="-342900">
              <a:lnSpc>
                <a:spcPct val="115000"/>
              </a:lnSpc>
              <a:buFont typeface="Symbol" panose="05050102010706020507" pitchFamily="18" charset="2"/>
              <a:buChar char=""/>
            </a:pPr>
            <a:r>
              <a:rPr lang="da-DK" sz="1800" b="1" dirty="0">
                <a:solidFill>
                  <a:schemeClr val="bg1"/>
                </a:solidFill>
                <a:effectLst/>
                <a:latin typeface="COOP" panose="02010504010101010104" pitchFamily="2" charset="0"/>
                <a:ea typeface="Arial Unicode MS"/>
                <a:cs typeface="Arial Unicode MS"/>
              </a:rPr>
              <a:t>godkender Coops regnskab og ændringer af foreningens vedtægter </a:t>
            </a:r>
          </a:p>
          <a:p>
            <a:pPr marL="342900" lvl="0" indent="-342900">
              <a:lnSpc>
                <a:spcPct val="115000"/>
              </a:lnSpc>
              <a:buFont typeface="Symbol" panose="05050102010706020507" pitchFamily="18" charset="2"/>
              <a:buChar char=""/>
            </a:pPr>
            <a:r>
              <a:rPr lang="da-DK" sz="1800" b="1" dirty="0">
                <a:solidFill>
                  <a:schemeClr val="bg1"/>
                </a:solidFill>
                <a:effectLst/>
                <a:latin typeface="COOP" panose="02010504010101010104" pitchFamily="2" charset="0"/>
                <a:ea typeface="Arial Unicode MS"/>
                <a:cs typeface="Arial Unicode MS"/>
              </a:rPr>
              <a:t>behandler forslag fra lokale bestyrelser</a:t>
            </a:r>
          </a:p>
        </p:txBody>
      </p:sp>
    </p:spTree>
    <p:extLst>
      <p:ext uri="{BB962C8B-B14F-4D97-AF65-F5344CB8AC3E}">
        <p14:creationId xmlns:p14="http://schemas.microsoft.com/office/powerpoint/2010/main" val="16556448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4"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graphicFrame>
        <p:nvGraphicFramePr>
          <p:cNvPr id="19" name="Objekt 18" hidden="1"/>
          <p:cNvGraphicFramePr>
            <a:graphicFrameLocks noChangeAspect="1"/>
          </p:cNvGraphicFramePr>
          <p:nvPr>
            <p:custDataLst>
              <p:tags r:id="rId1"/>
            </p:custDataLst>
          </p:nvPr>
        </p:nvGraphicFramePr>
        <p:xfrm>
          <a:off x="1525590" y="1590"/>
          <a:ext cx="1587" cy="1587"/>
        </p:xfrm>
        <a:graphic>
          <a:graphicData uri="http://schemas.openxmlformats.org/presentationml/2006/ole">
            <mc:AlternateContent xmlns:mc="http://schemas.openxmlformats.org/markup-compatibility/2006">
              <mc:Choice xmlns:v="urn:schemas-microsoft-com:vml" Requires="v">
                <p:oleObj name="think-cell Slide" r:id="rId5" imgW="360" imgH="360" progId="TCLayout.ActiveDocument.1">
                  <p:embed/>
                </p:oleObj>
              </mc:Choice>
              <mc:Fallback>
                <p:oleObj name="think-cell Slide" r:id="rId5" imgW="360" imgH="360" progId="TCLayout.ActiveDocument.1">
                  <p:embed/>
                  <p:pic>
                    <p:nvPicPr>
                      <p:cNvPr id="19" name="Objekt 18" hidden="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25590" y="1590"/>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16244147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5B44AA3-9C86-458F-A4FE-226C32EEDA20}"/>
              </a:ext>
            </a:extLst>
          </p:cNvPr>
          <p:cNvSpPr>
            <a:spLocks noGrp="1"/>
          </p:cNvSpPr>
          <p:nvPr>
            <p:ph type="ctrTitle"/>
          </p:nvPr>
        </p:nvSpPr>
        <p:spPr>
          <a:xfrm>
            <a:off x="972456" y="4286334"/>
            <a:ext cx="10218057" cy="1272637"/>
          </a:xfrm>
        </p:spPr>
        <p:txBody>
          <a:bodyPr anchor="b">
            <a:normAutofit/>
          </a:bodyPr>
          <a:lstStyle/>
          <a:p>
            <a:pPr algn="ctr"/>
            <a:r>
              <a:rPr lang="da-DK" sz="4000" dirty="0"/>
              <a:t>Coop er ejet af dig</a:t>
            </a:r>
            <a:br>
              <a:rPr lang="da-DK" sz="4000" dirty="0"/>
            </a:br>
            <a:r>
              <a:rPr lang="da-DK" sz="4000" dirty="0"/>
              <a:t>og 2 mio. andre medlemmer</a:t>
            </a:r>
          </a:p>
        </p:txBody>
      </p:sp>
      <p:pic>
        <p:nvPicPr>
          <p:cNvPr id="4" name="Billede 3" descr="Et billede, der indeholder tøj, person, smil, udendørs&#10;&#10;Automatisk genereret beskrivelse">
            <a:extLst>
              <a:ext uri="{FF2B5EF4-FFF2-40B4-BE49-F238E27FC236}">
                <a16:creationId xmlns:a16="http://schemas.microsoft.com/office/drawing/2014/main" id="{E83DE1B1-DD9B-F3E0-8D6B-6D73F17DD4E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2192000" cy="3556000"/>
          </a:xfrm>
          <a:prstGeom prst="rect">
            <a:avLst/>
          </a:prstGeom>
        </p:spPr>
      </p:pic>
    </p:spTree>
    <p:extLst>
      <p:ext uri="{BB962C8B-B14F-4D97-AF65-F5344CB8AC3E}">
        <p14:creationId xmlns:p14="http://schemas.microsoft.com/office/powerpoint/2010/main" val="3855790806"/>
      </p:ext>
    </p:extLst>
  </p:cSld>
  <p:clrMapOvr>
    <a:masterClrMapping/>
  </p:clrMapOvr>
  <p:transition spd="slow">
    <p:push dir="u"/>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 name="Objekt 18" hidden="1"/>
          <p:cNvGraphicFramePr>
            <a:graphicFrameLocks noChangeAspect="1"/>
          </p:cNvGraphicFramePr>
          <p:nvPr>
            <p:custDataLst>
              <p:tags r:id="rId1"/>
            </p:custDataLst>
          </p:nvPr>
        </p:nvGraphicFramePr>
        <p:xfrm>
          <a:off x="1525590" y="1590"/>
          <a:ext cx="1587" cy="1587"/>
        </p:xfrm>
        <a:graphic>
          <a:graphicData uri="http://schemas.openxmlformats.org/presentationml/2006/ole">
            <mc:AlternateContent xmlns:mc="http://schemas.openxmlformats.org/markup-compatibility/2006">
              <mc:Choice xmlns:v="urn:schemas-microsoft-com:vml" Requires="v">
                <p:oleObj name="think-cell Slide" r:id="rId4" imgW="360" imgH="360" progId="TCLayout.ActiveDocument.1">
                  <p:embed/>
                </p:oleObj>
              </mc:Choice>
              <mc:Fallback>
                <p:oleObj name="think-cell Slide" r:id="rId4" imgW="360" imgH="360" progId="TCLayout.ActiveDocument.1">
                  <p:embed/>
                  <p:pic>
                    <p:nvPicPr>
                      <p:cNvPr id="19" name="Objekt 18"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5590" y="1590"/>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3" name="Billede 2" descr="Et billede, der indeholder Ansigt, tøj, tekst, smil&#10;&#10;Automatisk genereret beskrivelse">
            <a:extLst>
              <a:ext uri="{FF2B5EF4-FFF2-40B4-BE49-F238E27FC236}">
                <a16:creationId xmlns:a16="http://schemas.microsoft.com/office/drawing/2014/main" id="{47AAF75A-CDE3-EADE-F155-F2D04BCEB27A}"/>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0" y="3177"/>
            <a:ext cx="6858000" cy="6858000"/>
          </a:xfrm>
          <a:prstGeom prst="rect">
            <a:avLst/>
          </a:prstGeom>
        </p:spPr>
      </p:pic>
      <p:pic>
        <p:nvPicPr>
          <p:cNvPr id="5" name="Billede 4" descr="Et billede, der indeholder tøj, Ansigt, menneske, briller&#10;&#10;Automatisk genereret beskrivelse">
            <a:extLst>
              <a:ext uri="{FF2B5EF4-FFF2-40B4-BE49-F238E27FC236}">
                <a16:creationId xmlns:a16="http://schemas.microsoft.com/office/drawing/2014/main" id="{835EDE0D-3774-FDD0-63FE-EE8130BB23BA}"/>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559296" y="0"/>
            <a:ext cx="6858000" cy="6858000"/>
          </a:xfrm>
          <a:prstGeom prst="rect">
            <a:avLst/>
          </a:prstGeom>
        </p:spPr>
      </p:pic>
    </p:spTree>
    <p:extLst>
      <p:ext uri="{BB962C8B-B14F-4D97-AF65-F5344CB8AC3E}">
        <p14:creationId xmlns:p14="http://schemas.microsoft.com/office/powerpoint/2010/main" val="44460822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04871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D9C2786-9A59-A223-721F-4A5B06D6D6C1}"/>
              </a:ext>
            </a:extLst>
          </p:cNvPr>
          <p:cNvSpPr>
            <a:spLocks noGrp="1"/>
          </p:cNvSpPr>
          <p:nvPr>
            <p:ph type="ctrTitle"/>
          </p:nvPr>
        </p:nvSpPr>
        <p:spPr/>
        <p:txBody>
          <a:bodyPr/>
          <a:lstStyle/>
          <a:p>
            <a:r>
              <a:rPr lang="da-DK" dirty="0"/>
              <a:t>SKILLER: Samvirke</a:t>
            </a:r>
          </a:p>
        </p:txBody>
      </p:sp>
      <p:sp>
        <p:nvSpPr>
          <p:cNvPr id="3" name="Undertitel 2">
            <a:extLst>
              <a:ext uri="{FF2B5EF4-FFF2-40B4-BE49-F238E27FC236}">
                <a16:creationId xmlns:a16="http://schemas.microsoft.com/office/drawing/2014/main" id="{4B681A32-9DFF-3238-0B9D-6CFFA59B80FC}"/>
              </a:ext>
            </a:extLst>
          </p:cNvPr>
          <p:cNvSpPr>
            <a:spLocks noGrp="1"/>
          </p:cNvSpPr>
          <p:nvPr>
            <p:ph type="subTitle" idx="1"/>
          </p:nvPr>
        </p:nvSpPr>
        <p:spPr/>
        <p:txBody>
          <a:bodyPr/>
          <a:lstStyle/>
          <a:p>
            <a:endParaRPr lang="da-DK" dirty="0"/>
          </a:p>
        </p:txBody>
      </p:sp>
    </p:spTree>
    <p:extLst>
      <p:ext uri="{BB962C8B-B14F-4D97-AF65-F5344CB8AC3E}">
        <p14:creationId xmlns:p14="http://schemas.microsoft.com/office/powerpoint/2010/main" val="109137274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alphaModFix amt="96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7390481-11C5-4ED7-9A87-109759644973}"/>
              </a:ext>
            </a:extLst>
          </p:cNvPr>
          <p:cNvSpPr>
            <a:spLocks noGrp="1"/>
          </p:cNvSpPr>
          <p:nvPr>
            <p:ph type="title"/>
          </p:nvPr>
        </p:nvSpPr>
        <p:spPr/>
        <p:txBody>
          <a:bodyPr anchor="t">
            <a:normAutofit/>
          </a:bodyPr>
          <a:lstStyle/>
          <a:p>
            <a:r>
              <a:rPr lang="da-DK" dirty="0"/>
              <a:t>   </a:t>
            </a:r>
          </a:p>
        </p:txBody>
      </p:sp>
    </p:spTree>
    <p:extLst>
      <p:ext uri="{BB962C8B-B14F-4D97-AF65-F5344CB8AC3E}">
        <p14:creationId xmlns:p14="http://schemas.microsoft.com/office/powerpoint/2010/main" val="8959992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5AA1E2E-7624-4CD0-1069-2E1885527C96}"/>
              </a:ext>
            </a:extLst>
          </p:cNvPr>
          <p:cNvSpPr>
            <a:spLocks noGrp="1"/>
          </p:cNvSpPr>
          <p:nvPr>
            <p:ph type="ctrTitle"/>
          </p:nvPr>
        </p:nvSpPr>
        <p:spPr/>
        <p:txBody>
          <a:bodyPr/>
          <a:lstStyle/>
          <a:p>
            <a:r>
              <a:rPr lang="da-DK" dirty="0"/>
              <a:t>SKILLER: Ansvarlighed / CSR</a:t>
            </a:r>
          </a:p>
        </p:txBody>
      </p:sp>
      <p:sp>
        <p:nvSpPr>
          <p:cNvPr id="3" name="Undertitel 2">
            <a:extLst>
              <a:ext uri="{FF2B5EF4-FFF2-40B4-BE49-F238E27FC236}">
                <a16:creationId xmlns:a16="http://schemas.microsoft.com/office/drawing/2014/main" id="{8B927905-61BF-98B8-AFFA-5AF822C4D7EC}"/>
              </a:ext>
            </a:extLst>
          </p:cNvPr>
          <p:cNvSpPr>
            <a:spLocks noGrp="1"/>
          </p:cNvSpPr>
          <p:nvPr>
            <p:ph type="subTitle" idx="1"/>
          </p:nvPr>
        </p:nvSpPr>
        <p:spPr/>
        <p:txBody>
          <a:bodyPr/>
          <a:lstStyle/>
          <a:p>
            <a:r>
              <a:rPr lang="da-DK" dirty="0"/>
              <a:t>Nedenfor finder du billeder på en række forskellige CSR-initiativer og vinkler, som du frit kan vælge fra og fortælle om, som det passer til jeres butik</a:t>
            </a:r>
          </a:p>
        </p:txBody>
      </p:sp>
    </p:spTree>
    <p:extLst>
      <p:ext uri="{BB962C8B-B14F-4D97-AF65-F5344CB8AC3E}">
        <p14:creationId xmlns:p14="http://schemas.microsoft.com/office/powerpoint/2010/main" val="2260054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0A5D93CF-73CF-4005-863F-DA2812802518}"/>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360" imgH="360" progId="TCLayout.ActiveDocument.1">
                  <p:embed/>
                </p:oleObj>
              </mc:Choice>
              <mc:Fallback>
                <p:oleObj name="think-cell Slide" r:id="rId5" imgW="360" imgH="360" progId="TCLayout.ActiveDocument.1">
                  <p:embed/>
                  <p:pic>
                    <p:nvPicPr>
                      <p:cNvPr id="8" name="Object 7" hidden="1">
                        <a:extLst>
                          <a:ext uri="{FF2B5EF4-FFF2-40B4-BE49-F238E27FC236}">
                            <a16:creationId xmlns:a16="http://schemas.microsoft.com/office/drawing/2014/main" id="{0A5D93CF-73CF-4005-863F-DA281280251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88" y="1588"/>
                        <a:ext cx="1588" cy="15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 name="Rectangle 8" hidden="1">
            <a:extLst>
              <a:ext uri="{FF2B5EF4-FFF2-40B4-BE49-F238E27FC236}">
                <a16:creationId xmlns:a16="http://schemas.microsoft.com/office/drawing/2014/main" id="{933149C9-2E34-44EB-9290-2D53B7290A1D}"/>
              </a:ext>
            </a:extLst>
          </p:cNvPr>
          <p:cNvSpPr/>
          <p:nvPr>
            <p:custDataLst>
              <p:tags r:id="rId2"/>
            </p:custDataLst>
          </p:nvPr>
        </p:nvSpPr>
        <p:spPr>
          <a:xfrm>
            <a:off x="0" y="0"/>
            <a:ext cx="158750" cy="1587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marR="0" lvl="0" indent="0" algn="ctr" defTabSz="914400" rtl="0" eaLnBrk="1" fontAlgn="auto" latinLnBrk="0" hangingPunct="1">
              <a:lnSpc>
                <a:spcPct val="90000"/>
              </a:lnSpc>
              <a:spcBef>
                <a:spcPct val="0"/>
              </a:spcBef>
              <a:spcAft>
                <a:spcPct val="0"/>
              </a:spcAft>
              <a:buClrTx/>
              <a:buSzTx/>
              <a:buFontTx/>
              <a:buNone/>
              <a:tabLst/>
              <a:defRPr/>
            </a:pPr>
            <a:endParaRPr kumimoji="0" lang="da-DK" sz="2400" b="1" i="0" u="none" strike="noStrike" kern="1200" cap="none" spc="0" normalizeH="0" baseline="0" noProof="0" dirty="0">
              <a:ln>
                <a:noFill/>
              </a:ln>
              <a:solidFill>
                <a:srgbClr val="FFFFFF"/>
              </a:solidFill>
              <a:effectLst/>
              <a:uLnTx/>
              <a:uFillTx/>
              <a:latin typeface="COOP" panose="02010504010101010104" pitchFamily="2" charset="0"/>
              <a:ea typeface="+mn-ea"/>
              <a:cs typeface="+mn-cs"/>
              <a:sym typeface="COOP" panose="02010504010101010104" pitchFamily="2" charset="0"/>
            </a:endParaRPr>
          </a:p>
        </p:txBody>
      </p:sp>
      <p:pic>
        <p:nvPicPr>
          <p:cNvPr id="7170" name="Picture 2">
            <a:extLst>
              <a:ext uri="{FF2B5EF4-FFF2-40B4-BE49-F238E27FC236}">
                <a16:creationId xmlns:a16="http://schemas.microsoft.com/office/drawing/2014/main" id="{9BBB9919-6DF4-457C-A202-71E07D0E8B5F}"/>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4763" y="0"/>
            <a:ext cx="12182475"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1" name="Graphic 10">
            <a:extLst>
              <a:ext uri="{FF2B5EF4-FFF2-40B4-BE49-F238E27FC236}">
                <a16:creationId xmlns:a16="http://schemas.microsoft.com/office/drawing/2014/main" id="{63948FE8-FABE-4870-8D12-856A2D6F05F8}"/>
              </a:ext>
            </a:extLst>
          </p:cNvPr>
          <p:cNvPicPr>
            <a:picLocks noChangeAspect="1"/>
          </p:cNvPicPr>
          <p:nvPr/>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5753369" y="6554968"/>
            <a:ext cx="685262" cy="196831"/>
          </a:xfrm>
          <a:prstGeom prst="rect">
            <a:avLst/>
          </a:prstGeom>
        </p:spPr>
      </p:pic>
      <p:sp>
        <p:nvSpPr>
          <p:cNvPr id="10" name="Tekstfelt 9">
            <a:extLst>
              <a:ext uri="{FF2B5EF4-FFF2-40B4-BE49-F238E27FC236}">
                <a16:creationId xmlns:a16="http://schemas.microsoft.com/office/drawing/2014/main" id="{02F580F9-3558-4F64-97FD-88273837C279}"/>
              </a:ext>
            </a:extLst>
          </p:cNvPr>
          <p:cNvSpPr txBox="1"/>
          <p:nvPr/>
        </p:nvSpPr>
        <p:spPr>
          <a:xfrm>
            <a:off x="5502583" y="776932"/>
            <a:ext cx="5688702" cy="1569660"/>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da-DK" sz="4800" b="1" i="0" u="none" strike="noStrike" kern="1200" cap="none" spc="0" normalizeH="0" baseline="0" noProof="0" dirty="0">
                <a:ln>
                  <a:noFill/>
                </a:ln>
                <a:solidFill>
                  <a:srgbClr val="C00000"/>
                </a:solidFill>
                <a:effectLst/>
                <a:uLnTx/>
                <a:uFillTx/>
                <a:latin typeface="COOP"/>
                <a:ea typeface="+mn-ea"/>
                <a:cs typeface="+mn-cs"/>
              </a:rPr>
              <a:t>Ansvarlighed </a:t>
            </a:r>
            <a:br>
              <a:rPr kumimoji="0" lang="da-DK" sz="4800" b="1" i="0" u="none" strike="noStrike" kern="1200" cap="none" spc="0" normalizeH="0" baseline="0" noProof="0" dirty="0">
                <a:ln>
                  <a:noFill/>
                </a:ln>
                <a:solidFill>
                  <a:srgbClr val="C00000"/>
                </a:solidFill>
                <a:effectLst/>
                <a:uLnTx/>
                <a:uFillTx/>
                <a:latin typeface="COOP"/>
                <a:ea typeface="+mn-ea"/>
                <a:cs typeface="+mn-cs"/>
              </a:rPr>
            </a:br>
            <a:r>
              <a:rPr kumimoji="0" lang="da-DK" sz="4800" b="1" i="0" u="none" strike="noStrike" kern="1200" cap="none" spc="0" normalizeH="0" baseline="0" noProof="0" dirty="0">
                <a:ln>
                  <a:noFill/>
                </a:ln>
                <a:solidFill>
                  <a:srgbClr val="C00000"/>
                </a:solidFill>
                <a:effectLst/>
                <a:uLnTx/>
                <a:uFillTx/>
                <a:latin typeface="COOP"/>
                <a:ea typeface="+mn-ea"/>
                <a:cs typeface="+mn-cs"/>
              </a:rPr>
              <a:t>i mere end 150 år</a:t>
            </a:r>
          </a:p>
        </p:txBody>
      </p:sp>
      <p:sp>
        <p:nvSpPr>
          <p:cNvPr id="3" name="Tekstfelt 2">
            <a:extLst>
              <a:ext uri="{FF2B5EF4-FFF2-40B4-BE49-F238E27FC236}">
                <a16:creationId xmlns:a16="http://schemas.microsoft.com/office/drawing/2014/main" id="{4C22948D-F669-45AC-8CA8-B0D8F6E40C52}"/>
              </a:ext>
            </a:extLst>
          </p:cNvPr>
          <p:cNvSpPr txBox="1"/>
          <p:nvPr/>
        </p:nvSpPr>
        <p:spPr>
          <a:xfrm>
            <a:off x="7540831" y="2799844"/>
            <a:ext cx="3650454" cy="369332"/>
          </a:xfrm>
          <a:prstGeom prst="rect">
            <a:avLst/>
          </a:prstGeom>
          <a:noFill/>
        </p:spPr>
        <p:txBody>
          <a:bodyPr wrap="square" lIns="0" tIns="0" rIns="0" bIns="0" rtlCol="0">
            <a:spAutoFit/>
          </a:bodyPr>
          <a:lstStyle/>
          <a:p>
            <a:pPr algn="r"/>
            <a:r>
              <a:rPr lang="da-DK" sz="1200" dirty="0">
                <a:latin typeface="+mj-lt"/>
              </a:rPr>
              <a:t>187 vigtigste ansvarlighedsindsatser i Coop</a:t>
            </a:r>
          </a:p>
          <a:p>
            <a:pPr algn="r"/>
            <a:r>
              <a:rPr lang="da-DK" sz="1200" b="1" dirty="0">
                <a:solidFill>
                  <a:schemeClr val="tx2"/>
                </a:solidFill>
                <a:latin typeface="+mj-lt"/>
                <a:hlinkClick r:id="rId10">
                  <a:extLst>
                    <a:ext uri="{A12FA001-AC4F-418D-AE19-62706E023703}">
                      <ahyp:hlinkClr xmlns:ahyp="http://schemas.microsoft.com/office/drawing/2018/hyperlinkcolor" val="tx"/>
                    </a:ext>
                  </a:extLst>
                </a:hlinkClick>
              </a:rPr>
              <a:t>tidtilathandle.coop.dk</a:t>
            </a:r>
            <a:r>
              <a:rPr lang="da-DK" sz="1200" dirty="0">
                <a:latin typeface="+mj-lt"/>
              </a:rPr>
              <a:t> </a:t>
            </a:r>
          </a:p>
        </p:txBody>
      </p:sp>
    </p:spTree>
    <p:extLst>
      <p:ext uri="{BB962C8B-B14F-4D97-AF65-F5344CB8AC3E}">
        <p14:creationId xmlns:p14="http://schemas.microsoft.com/office/powerpoint/2010/main" val="2971392553"/>
      </p:ext>
    </p:extLst>
  </p:cSld>
  <p:clrMapOvr>
    <a:masterClrMapping/>
  </p:clrMapOvr>
  <p:transition spd="slow">
    <p:push dir="u"/>
  </p:transition>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9018926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0643187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5BAFCC2-D0C5-1098-8690-DBAF14BBC157}"/>
              </a:ext>
            </a:extLst>
          </p:cNvPr>
          <p:cNvSpPr>
            <a:spLocks noGrp="1"/>
          </p:cNvSpPr>
          <p:nvPr>
            <p:ph type="ctrTitle"/>
          </p:nvPr>
        </p:nvSpPr>
        <p:spPr/>
        <p:txBody>
          <a:bodyPr>
            <a:normAutofit/>
          </a:bodyPr>
          <a:lstStyle/>
          <a:p>
            <a:r>
              <a:rPr lang="da-DK" dirty="0"/>
              <a:t>SKILLER: Forretningen</a:t>
            </a:r>
          </a:p>
        </p:txBody>
      </p:sp>
    </p:spTree>
    <p:extLst>
      <p:ext uri="{BB962C8B-B14F-4D97-AF65-F5344CB8AC3E}">
        <p14:creationId xmlns:p14="http://schemas.microsoft.com/office/powerpoint/2010/main" val="186032151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lede 5">
            <a:hlinkClick r:id="rId3"/>
            <a:extLst>
              <a:ext uri="{FF2B5EF4-FFF2-40B4-BE49-F238E27FC236}">
                <a16:creationId xmlns:a16="http://schemas.microsoft.com/office/drawing/2014/main" id="{D6691DD1-2D7F-55CA-D2CA-422E7B755539}"/>
              </a:ext>
            </a:extLst>
          </p:cNvPr>
          <p:cNvPicPr>
            <a:picLocks noChangeAspect="1"/>
          </p:cNvPicPr>
          <p:nvPr/>
        </p:nvPicPr>
        <p:blipFill>
          <a:blip r:embed="rId4"/>
          <a:stretch>
            <a:fillRect/>
          </a:stretch>
        </p:blipFill>
        <p:spPr>
          <a:xfrm>
            <a:off x="2565400" y="1248193"/>
            <a:ext cx="7061200" cy="4361613"/>
          </a:xfrm>
          <a:prstGeom prst="rect">
            <a:avLst/>
          </a:prstGeom>
        </p:spPr>
      </p:pic>
    </p:spTree>
    <p:extLst>
      <p:ext uri="{BB962C8B-B14F-4D97-AF65-F5344CB8AC3E}">
        <p14:creationId xmlns:p14="http://schemas.microsoft.com/office/powerpoint/2010/main" val="2587285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47412814"/>
      </p:ext>
    </p:extLst>
  </p:cSld>
  <p:clrMapOvr>
    <a:masterClrMapping/>
  </p:clrMapOvr>
  <p:transition spd="slow">
    <p:push dir="u"/>
  </p:transition>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tile tx="0" ty="0" sx="100000" sy="100000" flip="none" algn="tl"/>
        </a:blipFill>
        <a:effectLst/>
      </p:bgPr>
    </p:bg>
    <p:spTree>
      <p:nvGrpSpPr>
        <p:cNvPr id="1" name=""/>
        <p:cNvGrpSpPr/>
        <p:nvPr/>
      </p:nvGrpSpPr>
      <p:grpSpPr>
        <a:xfrm>
          <a:off x="0" y="0"/>
          <a:ext cx="0" cy="0"/>
          <a:chOff x="0" y="0"/>
          <a:chExt cx="0" cy="0"/>
        </a:xfrm>
      </p:grpSpPr>
      <p:pic>
        <p:nvPicPr>
          <p:cNvPr id="4" name="Billede 3" descr="Et billede, der indeholder tekst, person&#10;&#10;Automatisk genereret beskrivelse">
            <a:extLst>
              <a:ext uri="{FF2B5EF4-FFF2-40B4-BE49-F238E27FC236}">
                <a16:creationId xmlns:a16="http://schemas.microsoft.com/office/drawing/2014/main" id="{E4C04F87-4475-4F30-8179-1DCECDC5C02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099648522"/>
      </p:ext>
    </p:extLst>
  </p:cSld>
  <p:clrMapOvr>
    <a:masterClrMapping/>
  </p:clrMapOvr>
  <p:transition spd="slow">
    <p:push dir="u"/>
  </p:transition>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D337002-8B0F-55AA-90EB-357EF55BF757}"/>
              </a:ext>
            </a:extLst>
          </p:cNvPr>
          <p:cNvSpPr>
            <a:spLocks noGrp="1"/>
          </p:cNvSpPr>
          <p:nvPr>
            <p:ph type="ctrTitle"/>
          </p:nvPr>
        </p:nvSpPr>
        <p:spPr/>
        <p:txBody>
          <a:bodyPr/>
          <a:lstStyle/>
          <a:p>
            <a:r>
              <a:rPr lang="da-DK" dirty="0"/>
              <a:t>SKILLER: Coop appen og Coop FordelsKonto</a:t>
            </a:r>
          </a:p>
        </p:txBody>
      </p:sp>
      <p:sp>
        <p:nvSpPr>
          <p:cNvPr id="3" name="Undertitel 2">
            <a:extLst>
              <a:ext uri="{FF2B5EF4-FFF2-40B4-BE49-F238E27FC236}">
                <a16:creationId xmlns:a16="http://schemas.microsoft.com/office/drawing/2014/main" id="{A75B255C-2CB5-FA1D-3731-4BC75563272B}"/>
              </a:ext>
            </a:extLst>
          </p:cNvPr>
          <p:cNvSpPr>
            <a:spLocks noGrp="1"/>
          </p:cNvSpPr>
          <p:nvPr>
            <p:ph type="subTitle" idx="1"/>
          </p:nvPr>
        </p:nvSpPr>
        <p:spPr/>
        <p:txBody>
          <a:bodyPr/>
          <a:lstStyle/>
          <a:p>
            <a:r>
              <a:rPr lang="da-DK" dirty="0"/>
              <a:t>Vælg frit hvilke billeder du vil bruge, når du fortæller om Coop appen, Scan&amp;Betal og FordelsKonto</a:t>
            </a:r>
          </a:p>
        </p:txBody>
      </p:sp>
    </p:spTree>
    <p:extLst>
      <p:ext uri="{BB962C8B-B14F-4D97-AF65-F5344CB8AC3E}">
        <p14:creationId xmlns:p14="http://schemas.microsoft.com/office/powerpoint/2010/main" val="93268661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lede 4" descr="Et billede, der indeholder tekst, person, mand&#10;&#10;Automatisk genereret beskrivelse">
            <a:extLst>
              <a:ext uri="{FF2B5EF4-FFF2-40B4-BE49-F238E27FC236}">
                <a16:creationId xmlns:a16="http://schemas.microsoft.com/office/drawing/2014/main" id="{2D0676D6-DDCA-454A-B59A-E0BAA1AD110D}"/>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0" y="-9526"/>
            <a:ext cx="12191980" cy="6867526"/>
          </a:xfrm>
          <a:prstGeom prst="rect">
            <a:avLst/>
          </a:prstGeom>
          <a:noFill/>
        </p:spPr>
      </p:pic>
      <p:sp>
        <p:nvSpPr>
          <p:cNvPr id="10" name="Text Placeholder 2">
            <a:extLst>
              <a:ext uri="{FF2B5EF4-FFF2-40B4-BE49-F238E27FC236}">
                <a16:creationId xmlns:a16="http://schemas.microsoft.com/office/drawing/2014/main" id="{ED8F2412-6CD5-4BD4-A774-18E1561CA23D}"/>
              </a:ext>
            </a:extLst>
          </p:cNvPr>
          <p:cNvSpPr>
            <a:spLocks noGrp="1"/>
          </p:cNvSpPr>
          <p:nvPr>
            <p:ph type="body" sz="quarter" idx="15"/>
          </p:nvPr>
        </p:nvSpPr>
        <p:spPr/>
        <p:txBody>
          <a:bodyPr/>
          <a:lstStyle/>
          <a:p>
            <a:endParaRPr lang="en-US"/>
          </a:p>
        </p:txBody>
      </p:sp>
      <p:sp>
        <p:nvSpPr>
          <p:cNvPr id="7" name="Titel 6">
            <a:extLst>
              <a:ext uri="{FF2B5EF4-FFF2-40B4-BE49-F238E27FC236}">
                <a16:creationId xmlns:a16="http://schemas.microsoft.com/office/drawing/2014/main" id="{8B53D057-A2C6-4572-AE09-7569E25F0AFA}"/>
              </a:ext>
            </a:extLst>
          </p:cNvPr>
          <p:cNvSpPr>
            <a:spLocks noGrp="1"/>
          </p:cNvSpPr>
          <p:nvPr>
            <p:ph type="ctrTitle"/>
          </p:nvPr>
        </p:nvSpPr>
        <p:spPr>
          <a:xfrm>
            <a:off x="695325" y="3424237"/>
            <a:ext cx="3294784" cy="1666875"/>
          </a:xfrm>
        </p:spPr>
        <p:txBody>
          <a:bodyPr>
            <a:noAutofit/>
          </a:bodyPr>
          <a:lstStyle/>
          <a:p>
            <a:r>
              <a:rPr lang="da-DK" sz="3600" b="1" i="0" dirty="0">
                <a:effectLst/>
              </a:rPr>
              <a:t>Gør hverdagen nemmere med Scan &amp; Betal i Coop appen</a:t>
            </a:r>
            <a:endParaRPr lang="da-DK" sz="3600" dirty="0"/>
          </a:p>
        </p:txBody>
      </p:sp>
      <p:sp>
        <p:nvSpPr>
          <p:cNvPr id="12" name="Subtitle 4">
            <a:extLst>
              <a:ext uri="{FF2B5EF4-FFF2-40B4-BE49-F238E27FC236}">
                <a16:creationId xmlns:a16="http://schemas.microsoft.com/office/drawing/2014/main" id="{2E371DE3-EAF0-4C5E-98DC-6DF953086BA0}"/>
              </a:ext>
            </a:extLst>
          </p:cNvPr>
          <p:cNvSpPr>
            <a:spLocks noGrp="1"/>
          </p:cNvSpPr>
          <p:nvPr>
            <p:ph type="subTitle" idx="1"/>
          </p:nvPr>
        </p:nvSpPr>
        <p:spPr>
          <a:xfrm>
            <a:off x="695325" y="4895325"/>
            <a:ext cx="3294784" cy="1655762"/>
          </a:xfrm>
        </p:spPr>
        <p:txBody>
          <a:bodyPr/>
          <a:lstStyle/>
          <a:p>
            <a:br>
              <a:rPr lang="da-DK" sz="2000" b="1" i="0" dirty="0">
                <a:effectLst/>
                <a:latin typeface="COOP" panose="02010504010101010104" pitchFamily="2" charset="0"/>
              </a:rPr>
            </a:br>
            <a:r>
              <a:rPr lang="da-DK" sz="2000" b="0" i="0" dirty="0">
                <a:effectLst/>
                <a:latin typeface="COOP" panose="02010504010101010104" pitchFamily="2" charset="0"/>
              </a:rPr>
              <a:t>Kom hurtigt gennem butikken og spring køen over</a:t>
            </a:r>
            <a:endParaRPr lang="en-US" dirty="0">
              <a:latin typeface="COOP" panose="02010504010101010104" pitchFamily="2" charset="0"/>
            </a:endParaRPr>
          </a:p>
        </p:txBody>
      </p:sp>
    </p:spTree>
    <p:extLst>
      <p:ext uri="{BB962C8B-B14F-4D97-AF65-F5344CB8AC3E}">
        <p14:creationId xmlns:p14="http://schemas.microsoft.com/office/powerpoint/2010/main" val="1178030189"/>
      </p:ext>
    </p:extLst>
  </p:cSld>
  <p:clrMapOvr>
    <a:masterClrMapping/>
  </p:clrMapOvr>
  <p:transition spd="slow">
    <p:push dir="u"/>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8" name="Objekt 57" hidden="1">
            <a:extLst>
              <a:ext uri="{FF2B5EF4-FFF2-40B4-BE49-F238E27FC236}">
                <a16:creationId xmlns:a16="http://schemas.microsoft.com/office/drawing/2014/main" id="{5E8D8590-ABF2-4EBB-B396-087577CFCA27}"/>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60" imgH="360" progId="TCLayout.ActiveDocument.1">
                  <p:embed/>
                </p:oleObj>
              </mc:Choice>
              <mc:Fallback>
                <p:oleObj name="think-cell Slide" r:id="rId4" imgW="360" imgH="360" progId="TCLayout.ActiveDocument.1">
                  <p:embed/>
                  <p:pic>
                    <p:nvPicPr>
                      <p:cNvPr id="58" name="Objekt 57" hidden="1">
                        <a:extLst>
                          <a:ext uri="{FF2B5EF4-FFF2-40B4-BE49-F238E27FC236}">
                            <a16:creationId xmlns:a16="http://schemas.microsoft.com/office/drawing/2014/main" id="{5E8D8590-ABF2-4EBB-B396-087577CFCA27}"/>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23" name="Rektangel 1">
            <a:extLst>
              <a:ext uri="{FF2B5EF4-FFF2-40B4-BE49-F238E27FC236}">
                <a16:creationId xmlns:a16="http://schemas.microsoft.com/office/drawing/2014/main" id="{F96D43E5-748F-478D-BFA4-D5FE2FF8F4B9}"/>
              </a:ext>
            </a:extLst>
          </p:cNvPr>
          <p:cNvSpPr/>
          <p:nvPr/>
        </p:nvSpPr>
        <p:spPr>
          <a:xfrm>
            <a:off x="-3810" y="2632"/>
            <a:ext cx="12208667" cy="6862763"/>
          </a:xfrm>
          <a:prstGeom prst="rect">
            <a:avLst/>
          </a:prstGeom>
          <a:solidFill>
            <a:srgbClr val="DCD7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dirty="0">
              <a:ln>
                <a:noFill/>
              </a:ln>
              <a:solidFill>
                <a:srgbClr val="FFFFFF"/>
              </a:solidFill>
              <a:effectLst/>
              <a:uLnTx/>
              <a:uFillTx/>
              <a:latin typeface="COOP"/>
              <a:ea typeface="+mn-ea"/>
              <a:cs typeface="+mn-cs"/>
            </a:endParaRPr>
          </a:p>
        </p:txBody>
      </p:sp>
      <p:grpSp>
        <p:nvGrpSpPr>
          <p:cNvPr id="90" name="Group 21">
            <a:extLst>
              <a:ext uri="{FF2B5EF4-FFF2-40B4-BE49-F238E27FC236}">
                <a16:creationId xmlns:a16="http://schemas.microsoft.com/office/drawing/2014/main" id="{58A62F77-A095-423B-808F-716AD97A8139}"/>
              </a:ext>
            </a:extLst>
          </p:cNvPr>
          <p:cNvGrpSpPr/>
          <p:nvPr/>
        </p:nvGrpSpPr>
        <p:grpSpPr>
          <a:xfrm>
            <a:off x="462213" y="1928008"/>
            <a:ext cx="11306175" cy="371475"/>
            <a:chOff x="224505" y="901974"/>
            <a:chExt cx="4200912" cy="370853"/>
          </a:xfrm>
        </p:grpSpPr>
        <p:cxnSp>
          <p:nvCxnSpPr>
            <p:cNvPr id="91" name="Straight Connector 22">
              <a:extLst>
                <a:ext uri="{FF2B5EF4-FFF2-40B4-BE49-F238E27FC236}">
                  <a16:creationId xmlns:a16="http://schemas.microsoft.com/office/drawing/2014/main" id="{3C9DCB04-528B-4C7C-871F-1D665F2301F8}"/>
                </a:ext>
              </a:extLst>
            </p:cNvPr>
            <p:cNvCxnSpPr/>
            <p:nvPr/>
          </p:nvCxnSpPr>
          <p:spPr>
            <a:xfrm flipV="1">
              <a:off x="224505" y="1272827"/>
              <a:ext cx="420091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92" name="Rectangle 23">
              <a:extLst>
                <a:ext uri="{FF2B5EF4-FFF2-40B4-BE49-F238E27FC236}">
                  <a16:creationId xmlns:a16="http://schemas.microsoft.com/office/drawing/2014/main" id="{49B11FD0-6BD9-40D9-AAE5-82CBC43BCEC4}"/>
                </a:ext>
              </a:extLst>
            </p:cNvPr>
            <p:cNvSpPr/>
            <p:nvPr/>
          </p:nvSpPr>
          <p:spPr>
            <a:xfrm>
              <a:off x="224507" y="901974"/>
              <a:ext cx="4200077" cy="3708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72000" rtlCol="0" anchor="b"/>
            <a:lstStyle/>
            <a:p>
              <a:pPr marL="0" marR="0" lvl="0" indent="0" algn="l" defTabSz="914400" rtl="0" eaLnBrk="1" fontAlgn="auto" latinLnBrk="0" hangingPunct="1">
                <a:lnSpc>
                  <a:spcPts val="1100"/>
                </a:lnSpc>
                <a:spcBef>
                  <a:spcPts val="0"/>
                </a:spcBef>
                <a:spcAft>
                  <a:spcPts val="0"/>
                </a:spcAft>
                <a:buClrTx/>
                <a:buSzTx/>
                <a:buFontTx/>
                <a:buNone/>
                <a:tabLst/>
                <a:defRPr/>
              </a:pPr>
              <a:r>
                <a:rPr kumimoji="0" lang="da-DK" sz="1800" b="1" i="0" u="none" strike="noStrike" kern="1200" cap="none" spc="0" normalizeH="0" baseline="0" noProof="0" dirty="0">
                  <a:ln>
                    <a:noFill/>
                  </a:ln>
                  <a:solidFill>
                    <a:srgbClr val="000000"/>
                  </a:solidFill>
                  <a:effectLst/>
                  <a:uLnTx/>
                  <a:uFillTx/>
                  <a:latin typeface="COOP"/>
                  <a:ea typeface="+mn-ea"/>
                  <a:cs typeface="+mn-cs"/>
                </a:rPr>
                <a:t>Valg af fordele</a:t>
              </a:r>
              <a:endParaRPr kumimoji="0" lang="da-DK" sz="1800" b="0" i="1" u="none" strike="noStrike" kern="1200" cap="none" spc="0" normalizeH="0" baseline="0" noProof="0" dirty="0">
                <a:ln>
                  <a:noFill/>
                </a:ln>
                <a:solidFill>
                  <a:srgbClr val="000000"/>
                </a:solidFill>
                <a:effectLst/>
                <a:uLnTx/>
                <a:uFillTx/>
                <a:latin typeface="COOP"/>
                <a:ea typeface="+mn-ea"/>
                <a:cs typeface="+mn-cs"/>
              </a:endParaRPr>
            </a:p>
          </p:txBody>
        </p:sp>
      </p:grpSp>
      <p:sp>
        <p:nvSpPr>
          <p:cNvPr id="95" name="Rectangle 94">
            <a:extLst>
              <a:ext uri="{FF2B5EF4-FFF2-40B4-BE49-F238E27FC236}">
                <a16:creationId xmlns:a16="http://schemas.microsoft.com/office/drawing/2014/main" id="{AB4E49D0-0910-4ABE-92F2-8BD03322FECE}"/>
              </a:ext>
            </a:extLst>
          </p:cNvPr>
          <p:cNvSpPr/>
          <p:nvPr/>
        </p:nvSpPr>
        <p:spPr>
          <a:xfrm>
            <a:off x="6180362" y="2413036"/>
            <a:ext cx="2700000" cy="336484"/>
          </a:xfrm>
          <a:prstGeom prst="rect">
            <a:avLst/>
          </a:prstGeom>
          <a:solidFill>
            <a:schemeClr val="tx1">
              <a:lumMod val="65000"/>
              <a:lumOff val="35000"/>
            </a:schemeClr>
          </a:solidFill>
          <a:ln w="9525" cap="rnd" cmpd="sng" algn="ctr">
            <a:solidFill>
              <a:schemeClr val="tx1">
                <a:lumMod val="50000"/>
                <a:lumOff val="50000"/>
              </a:schemeClr>
            </a:solidFill>
            <a:prstDash val="solid"/>
            <a:round/>
            <a:headEnd type="none" w="med" len="med"/>
            <a:tailEnd type="none" w="med" len="med"/>
          </a:ln>
        </p:spPr>
        <p:txBody>
          <a:bodyPr lIns="0" tIns="0" rIns="0" bIns="0" anchor="ctr" anchorCtr="0"/>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da-DK" sz="1600" b="1" i="0" u="none" strike="noStrike" kern="1200" cap="none" spc="0" normalizeH="0" baseline="0" noProof="0" dirty="0">
                <a:ln>
                  <a:noFill/>
                </a:ln>
                <a:solidFill>
                  <a:srgbClr val="FFFFFF"/>
                </a:solidFill>
                <a:effectLst/>
                <a:uLnTx/>
                <a:uFillTx/>
                <a:latin typeface="COOP"/>
                <a:ea typeface="+mn-ea"/>
                <a:cs typeface="+mn-cs"/>
                <a:sym typeface="Trebuchet MS" panose="020B0603020202020204" pitchFamily="34" charset="0"/>
              </a:rPr>
              <a:t>Andre fordele</a:t>
            </a:r>
            <a:endParaRPr kumimoji="0" lang="en-US" sz="1600" b="1" i="0" u="none" strike="noStrike" kern="1200" cap="none" spc="0" normalizeH="0" baseline="0" noProof="0" dirty="0">
              <a:ln>
                <a:noFill/>
              </a:ln>
              <a:solidFill>
                <a:srgbClr val="FFFFFF"/>
              </a:solidFill>
              <a:effectLst/>
              <a:uLnTx/>
              <a:uFillTx/>
              <a:latin typeface="COOP"/>
              <a:ea typeface="+mn-ea"/>
              <a:cs typeface="+mn-cs"/>
            </a:endParaRPr>
          </a:p>
        </p:txBody>
      </p:sp>
      <p:sp>
        <p:nvSpPr>
          <p:cNvPr id="96" name="Rectangle 95">
            <a:extLst>
              <a:ext uri="{FF2B5EF4-FFF2-40B4-BE49-F238E27FC236}">
                <a16:creationId xmlns:a16="http://schemas.microsoft.com/office/drawing/2014/main" id="{4D7A32DD-E03C-4A60-8F49-5D080CED5D44}"/>
              </a:ext>
            </a:extLst>
          </p:cNvPr>
          <p:cNvSpPr/>
          <p:nvPr/>
        </p:nvSpPr>
        <p:spPr>
          <a:xfrm>
            <a:off x="9049088" y="2413036"/>
            <a:ext cx="2700000" cy="336484"/>
          </a:xfrm>
          <a:prstGeom prst="rect">
            <a:avLst/>
          </a:prstGeom>
          <a:solidFill>
            <a:schemeClr val="tx1">
              <a:lumMod val="65000"/>
              <a:lumOff val="35000"/>
            </a:schemeClr>
          </a:solidFill>
          <a:ln w="9525" cap="rnd" cmpd="sng" algn="ctr">
            <a:solidFill>
              <a:schemeClr val="tx1">
                <a:lumMod val="65000"/>
                <a:lumOff val="35000"/>
              </a:schemeClr>
            </a:solidFill>
            <a:prstDash val="solid"/>
            <a:round/>
            <a:headEnd type="none" w="med" len="med"/>
            <a:tailEnd type="none" w="med" len="med"/>
          </a:ln>
        </p:spPr>
        <p:txBody>
          <a:bodyPr lIns="0" tIns="0" rIns="0" bIns="0" anchor="ctr" anchorCtr="0"/>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da-DK" sz="1600" b="1" i="0" u="none" strike="noStrike" kern="1200" cap="none" spc="0" normalizeH="0" baseline="0" noProof="0" dirty="0">
                <a:ln>
                  <a:noFill/>
                </a:ln>
                <a:solidFill>
                  <a:srgbClr val="FFFFFF"/>
                </a:solidFill>
                <a:effectLst/>
                <a:uLnTx/>
                <a:uFillTx/>
                <a:latin typeface="COOP"/>
                <a:ea typeface="+mn-ea"/>
                <a:cs typeface="+mn-cs"/>
                <a:sym typeface="Trebuchet MS" panose="020B0603020202020204" pitchFamily="34" charset="0"/>
              </a:rPr>
              <a:t>Skala</a:t>
            </a:r>
            <a:endParaRPr kumimoji="0" lang="en-US" sz="1600" b="1" i="0" u="none" strike="noStrike" kern="1200" cap="none" spc="0" normalizeH="0" baseline="0" noProof="0" dirty="0">
              <a:ln>
                <a:noFill/>
              </a:ln>
              <a:solidFill>
                <a:srgbClr val="FFFFFF"/>
              </a:solidFill>
              <a:effectLst/>
              <a:uLnTx/>
              <a:uFillTx/>
              <a:latin typeface="COOP"/>
              <a:ea typeface="+mn-ea"/>
              <a:cs typeface="+mn-cs"/>
            </a:endParaRPr>
          </a:p>
        </p:txBody>
      </p:sp>
      <p:pic>
        <p:nvPicPr>
          <p:cNvPr id="110" name="Billede 40">
            <a:extLst>
              <a:ext uri="{FF2B5EF4-FFF2-40B4-BE49-F238E27FC236}">
                <a16:creationId xmlns:a16="http://schemas.microsoft.com/office/drawing/2014/main" id="{46E6C920-9512-4CE0-BD02-6790E064BADE}"/>
              </a:ext>
            </a:extLst>
          </p:cNvPr>
          <p:cNvPicPr>
            <a:picLocks noChangeAspect="1"/>
          </p:cNvPicPr>
          <p:nvPr/>
        </p:nvPicPr>
        <p:blipFill>
          <a:blip r:embed="rId6" cstate="email">
            <a:clrChange>
              <a:clrFrom>
                <a:srgbClr val="F7F7F7"/>
              </a:clrFrom>
              <a:clrTo>
                <a:srgbClr val="F7F7F7">
                  <a:alpha val="0"/>
                </a:srgbClr>
              </a:clrTo>
            </a:clrChange>
            <a:extLst>
              <a:ext uri="{28A0092B-C50C-407E-A947-70E740481C1C}">
                <a14:useLocalDpi xmlns:a14="http://schemas.microsoft.com/office/drawing/2010/main"/>
              </a:ext>
            </a:extLst>
          </a:blip>
          <a:stretch>
            <a:fillRect/>
          </a:stretch>
        </p:blipFill>
        <p:spPr>
          <a:xfrm>
            <a:off x="6989428" y="3581580"/>
            <a:ext cx="1453899" cy="697871"/>
          </a:xfrm>
          <a:prstGeom prst="rect">
            <a:avLst/>
          </a:prstGeom>
        </p:spPr>
      </p:pic>
      <p:sp>
        <p:nvSpPr>
          <p:cNvPr id="115" name="TextBox 114">
            <a:extLst>
              <a:ext uri="{FF2B5EF4-FFF2-40B4-BE49-F238E27FC236}">
                <a16:creationId xmlns:a16="http://schemas.microsoft.com/office/drawing/2014/main" id="{8AE28D00-5477-49FD-8E7E-5FA4BEC14D34}"/>
              </a:ext>
            </a:extLst>
          </p:cNvPr>
          <p:cNvSpPr txBox="1"/>
          <p:nvPr/>
        </p:nvSpPr>
        <p:spPr>
          <a:xfrm>
            <a:off x="9049088" y="2855148"/>
            <a:ext cx="2581725" cy="215444"/>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da-DK" sz="1400" b="1" i="0" u="none" strike="noStrike" kern="1200" cap="none" spc="0" normalizeH="0" baseline="0" noProof="0" dirty="0">
                <a:ln>
                  <a:noFill/>
                </a:ln>
                <a:solidFill>
                  <a:srgbClr val="000000"/>
                </a:solidFill>
                <a:effectLst/>
                <a:uLnTx/>
                <a:uFillTx/>
                <a:latin typeface="COOP"/>
                <a:ea typeface="+mn-ea"/>
                <a:cs typeface="+mn-cs"/>
              </a:rPr>
              <a:t>100-900 kr.</a:t>
            </a:r>
          </a:p>
        </p:txBody>
      </p:sp>
      <p:sp>
        <p:nvSpPr>
          <p:cNvPr id="116" name="TextBox 115">
            <a:extLst>
              <a:ext uri="{FF2B5EF4-FFF2-40B4-BE49-F238E27FC236}">
                <a16:creationId xmlns:a16="http://schemas.microsoft.com/office/drawing/2014/main" id="{F7F74836-6B40-4F6B-B8DC-2514F9DCEE3B}"/>
              </a:ext>
            </a:extLst>
          </p:cNvPr>
          <p:cNvSpPr txBox="1"/>
          <p:nvPr/>
        </p:nvSpPr>
        <p:spPr>
          <a:xfrm>
            <a:off x="9049088" y="3224370"/>
            <a:ext cx="2581725" cy="215444"/>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da-DK" sz="1400" b="1" i="0" u="none" strike="noStrike" kern="1200" cap="none" spc="0" normalizeH="0" baseline="0" noProof="0" dirty="0">
                <a:ln>
                  <a:noFill/>
                </a:ln>
                <a:solidFill>
                  <a:srgbClr val="000000"/>
                </a:solidFill>
                <a:effectLst/>
                <a:uLnTx/>
                <a:uFillTx/>
                <a:latin typeface="COOP"/>
                <a:ea typeface="+mn-ea"/>
                <a:cs typeface="+mn-cs"/>
              </a:rPr>
              <a:t>1.000-1.999 kr.</a:t>
            </a:r>
          </a:p>
        </p:txBody>
      </p:sp>
      <p:sp>
        <p:nvSpPr>
          <p:cNvPr id="117" name="TextBox 116">
            <a:extLst>
              <a:ext uri="{FF2B5EF4-FFF2-40B4-BE49-F238E27FC236}">
                <a16:creationId xmlns:a16="http://schemas.microsoft.com/office/drawing/2014/main" id="{A002E31D-FF31-48DB-86D6-B917DEAD8B96}"/>
              </a:ext>
            </a:extLst>
          </p:cNvPr>
          <p:cNvSpPr txBox="1"/>
          <p:nvPr/>
        </p:nvSpPr>
        <p:spPr>
          <a:xfrm>
            <a:off x="9049088" y="3593592"/>
            <a:ext cx="2581725" cy="215444"/>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da-DK" sz="1400" b="1" i="0" u="none" strike="noStrike" kern="1200" cap="none" spc="0" normalizeH="0" baseline="0" noProof="0" dirty="0">
                <a:ln>
                  <a:noFill/>
                </a:ln>
                <a:solidFill>
                  <a:srgbClr val="000000"/>
                </a:solidFill>
                <a:effectLst/>
                <a:uLnTx/>
                <a:uFillTx/>
                <a:latin typeface="COOP"/>
                <a:ea typeface="+mn-ea"/>
                <a:cs typeface="+mn-cs"/>
              </a:rPr>
              <a:t>2.000-2.999 kr.</a:t>
            </a:r>
          </a:p>
        </p:txBody>
      </p:sp>
      <p:sp>
        <p:nvSpPr>
          <p:cNvPr id="118" name="TextBox 117">
            <a:extLst>
              <a:ext uri="{FF2B5EF4-FFF2-40B4-BE49-F238E27FC236}">
                <a16:creationId xmlns:a16="http://schemas.microsoft.com/office/drawing/2014/main" id="{EC42C101-C0AA-43B5-8B60-044F8B88EAD9}"/>
              </a:ext>
            </a:extLst>
          </p:cNvPr>
          <p:cNvSpPr txBox="1"/>
          <p:nvPr/>
        </p:nvSpPr>
        <p:spPr>
          <a:xfrm>
            <a:off x="9049088" y="3962814"/>
            <a:ext cx="2581725" cy="215444"/>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da-DK" sz="1400" b="1" i="0" u="none" strike="noStrike" kern="1200" cap="none" spc="0" normalizeH="0" baseline="0" noProof="0" dirty="0">
                <a:ln>
                  <a:noFill/>
                </a:ln>
                <a:solidFill>
                  <a:srgbClr val="000000"/>
                </a:solidFill>
                <a:effectLst/>
                <a:uLnTx/>
                <a:uFillTx/>
                <a:latin typeface="COOP"/>
                <a:ea typeface="+mn-ea"/>
                <a:cs typeface="+mn-cs"/>
              </a:rPr>
              <a:t>3.000-3.999 kr.</a:t>
            </a:r>
          </a:p>
        </p:txBody>
      </p:sp>
      <p:sp>
        <p:nvSpPr>
          <p:cNvPr id="119" name="TextBox 118">
            <a:extLst>
              <a:ext uri="{FF2B5EF4-FFF2-40B4-BE49-F238E27FC236}">
                <a16:creationId xmlns:a16="http://schemas.microsoft.com/office/drawing/2014/main" id="{532FE72E-BE19-48BA-9478-54F92B83AD77}"/>
              </a:ext>
            </a:extLst>
          </p:cNvPr>
          <p:cNvSpPr txBox="1"/>
          <p:nvPr/>
        </p:nvSpPr>
        <p:spPr>
          <a:xfrm>
            <a:off x="9049088" y="4332036"/>
            <a:ext cx="2581725" cy="215444"/>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da-DK" sz="1400" b="1" i="0" u="none" strike="noStrike" kern="1200" cap="none" spc="0" normalizeH="0" baseline="0" noProof="0" dirty="0">
                <a:ln>
                  <a:noFill/>
                </a:ln>
                <a:solidFill>
                  <a:srgbClr val="000000"/>
                </a:solidFill>
                <a:effectLst/>
                <a:uLnTx/>
                <a:uFillTx/>
                <a:latin typeface="COOP"/>
                <a:ea typeface="+mn-ea"/>
                <a:cs typeface="+mn-cs"/>
              </a:rPr>
              <a:t>4.000-4.999 kr.</a:t>
            </a:r>
          </a:p>
        </p:txBody>
      </p:sp>
      <p:sp>
        <p:nvSpPr>
          <p:cNvPr id="120" name="TextBox 119">
            <a:extLst>
              <a:ext uri="{FF2B5EF4-FFF2-40B4-BE49-F238E27FC236}">
                <a16:creationId xmlns:a16="http://schemas.microsoft.com/office/drawing/2014/main" id="{69393B3B-FA3C-409B-95F0-5D6622804BC8}"/>
              </a:ext>
            </a:extLst>
          </p:cNvPr>
          <p:cNvSpPr txBox="1"/>
          <p:nvPr/>
        </p:nvSpPr>
        <p:spPr>
          <a:xfrm>
            <a:off x="9049088" y="4701258"/>
            <a:ext cx="2581725" cy="215444"/>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da-DK" sz="1400" b="1" i="0" u="none" strike="noStrike" kern="1200" cap="none" spc="0" normalizeH="0" baseline="0" noProof="0" dirty="0">
                <a:ln>
                  <a:noFill/>
                </a:ln>
                <a:solidFill>
                  <a:srgbClr val="000000"/>
                </a:solidFill>
                <a:effectLst/>
                <a:uLnTx/>
                <a:uFillTx/>
                <a:latin typeface="COOP"/>
                <a:ea typeface="+mn-ea"/>
                <a:cs typeface="+mn-cs"/>
              </a:rPr>
              <a:t>5.000-7000 kr.</a:t>
            </a:r>
          </a:p>
        </p:txBody>
      </p:sp>
      <p:sp>
        <p:nvSpPr>
          <p:cNvPr id="122" name="TextBox 121">
            <a:extLst>
              <a:ext uri="{FF2B5EF4-FFF2-40B4-BE49-F238E27FC236}">
                <a16:creationId xmlns:a16="http://schemas.microsoft.com/office/drawing/2014/main" id="{8E3377B8-C5DC-4BB7-9B87-3473A81AA733}"/>
              </a:ext>
            </a:extLst>
          </p:cNvPr>
          <p:cNvSpPr txBox="1"/>
          <p:nvPr/>
        </p:nvSpPr>
        <p:spPr>
          <a:xfrm>
            <a:off x="10999852" y="2865965"/>
            <a:ext cx="2581725" cy="215444"/>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da-DK" sz="1400" b="1" i="0" u="none" strike="noStrike" kern="1200" cap="none" spc="0" normalizeH="0" baseline="0" noProof="0" dirty="0">
                <a:ln>
                  <a:noFill/>
                </a:ln>
                <a:solidFill>
                  <a:srgbClr val="000000"/>
                </a:solidFill>
                <a:effectLst/>
                <a:uLnTx/>
                <a:uFillTx/>
                <a:latin typeface="COOP"/>
                <a:ea typeface="+mn-ea"/>
                <a:cs typeface="+mn-cs"/>
              </a:rPr>
              <a:t>1 fordel</a:t>
            </a:r>
          </a:p>
        </p:txBody>
      </p:sp>
      <p:sp>
        <p:nvSpPr>
          <p:cNvPr id="35" name="TextBox 34">
            <a:extLst>
              <a:ext uri="{FF2B5EF4-FFF2-40B4-BE49-F238E27FC236}">
                <a16:creationId xmlns:a16="http://schemas.microsoft.com/office/drawing/2014/main" id="{0FB720AB-C0A8-4CAF-92C7-4B5170043D67}"/>
              </a:ext>
            </a:extLst>
          </p:cNvPr>
          <p:cNvSpPr txBox="1"/>
          <p:nvPr/>
        </p:nvSpPr>
        <p:spPr>
          <a:xfrm>
            <a:off x="10999852" y="3233024"/>
            <a:ext cx="2581725" cy="215444"/>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da-DK" sz="1400" b="1" i="0" u="none" strike="noStrike" kern="1200" cap="none" spc="0" normalizeH="0" baseline="0" noProof="0" dirty="0">
                <a:ln>
                  <a:noFill/>
                </a:ln>
                <a:solidFill>
                  <a:srgbClr val="000000"/>
                </a:solidFill>
                <a:effectLst/>
                <a:uLnTx/>
                <a:uFillTx/>
                <a:latin typeface="COOP"/>
                <a:ea typeface="+mn-ea"/>
                <a:cs typeface="+mn-cs"/>
              </a:rPr>
              <a:t>2 fordele</a:t>
            </a:r>
          </a:p>
        </p:txBody>
      </p:sp>
      <p:sp>
        <p:nvSpPr>
          <p:cNvPr id="36" name="TextBox 35">
            <a:extLst>
              <a:ext uri="{FF2B5EF4-FFF2-40B4-BE49-F238E27FC236}">
                <a16:creationId xmlns:a16="http://schemas.microsoft.com/office/drawing/2014/main" id="{D50D857D-3484-43F8-99B0-285DC545CB3C}"/>
              </a:ext>
            </a:extLst>
          </p:cNvPr>
          <p:cNvSpPr txBox="1"/>
          <p:nvPr/>
        </p:nvSpPr>
        <p:spPr>
          <a:xfrm>
            <a:off x="10999852" y="3600083"/>
            <a:ext cx="2581725" cy="215444"/>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da-DK" sz="1400" b="1" i="0" u="none" strike="noStrike" kern="1200" cap="none" spc="0" normalizeH="0" baseline="0" noProof="0" dirty="0">
                <a:ln>
                  <a:noFill/>
                </a:ln>
                <a:solidFill>
                  <a:srgbClr val="000000"/>
                </a:solidFill>
                <a:effectLst/>
                <a:uLnTx/>
                <a:uFillTx/>
                <a:latin typeface="COOP"/>
                <a:ea typeface="+mn-ea"/>
                <a:cs typeface="+mn-cs"/>
              </a:rPr>
              <a:t>3 fordele</a:t>
            </a:r>
          </a:p>
        </p:txBody>
      </p:sp>
      <p:sp>
        <p:nvSpPr>
          <p:cNvPr id="37" name="TextBox 36">
            <a:extLst>
              <a:ext uri="{FF2B5EF4-FFF2-40B4-BE49-F238E27FC236}">
                <a16:creationId xmlns:a16="http://schemas.microsoft.com/office/drawing/2014/main" id="{E4062463-24D2-4217-A004-EBACF9C70518}"/>
              </a:ext>
            </a:extLst>
          </p:cNvPr>
          <p:cNvSpPr txBox="1"/>
          <p:nvPr/>
        </p:nvSpPr>
        <p:spPr>
          <a:xfrm>
            <a:off x="10999852" y="3967142"/>
            <a:ext cx="2581725" cy="215444"/>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da-DK" sz="1400" b="1" i="0" u="none" strike="noStrike" kern="1200" cap="none" spc="0" normalizeH="0" baseline="0" noProof="0" dirty="0">
                <a:ln>
                  <a:noFill/>
                </a:ln>
                <a:solidFill>
                  <a:srgbClr val="000000"/>
                </a:solidFill>
                <a:effectLst/>
                <a:uLnTx/>
                <a:uFillTx/>
                <a:latin typeface="COOP"/>
                <a:ea typeface="+mn-ea"/>
                <a:cs typeface="+mn-cs"/>
              </a:rPr>
              <a:t>4 fordele</a:t>
            </a:r>
          </a:p>
        </p:txBody>
      </p:sp>
      <p:sp>
        <p:nvSpPr>
          <p:cNvPr id="38" name="TextBox 37">
            <a:extLst>
              <a:ext uri="{FF2B5EF4-FFF2-40B4-BE49-F238E27FC236}">
                <a16:creationId xmlns:a16="http://schemas.microsoft.com/office/drawing/2014/main" id="{47554FF4-969F-4496-8938-B331E33A508B}"/>
              </a:ext>
            </a:extLst>
          </p:cNvPr>
          <p:cNvSpPr txBox="1"/>
          <p:nvPr/>
        </p:nvSpPr>
        <p:spPr>
          <a:xfrm>
            <a:off x="10999852" y="4334201"/>
            <a:ext cx="2581725" cy="215444"/>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da-DK" sz="1400" b="1" i="0" u="none" strike="noStrike" kern="1200" cap="none" spc="0" normalizeH="0" baseline="0" noProof="0" dirty="0">
                <a:ln>
                  <a:noFill/>
                </a:ln>
                <a:solidFill>
                  <a:srgbClr val="000000"/>
                </a:solidFill>
                <a:effectLst/>
                <a:uLnTx/>
                <a:uFillTx/>
                <a:latin typeface="COOP"/>
                <a:ea typeface="+mn-ea"/>
                <a:cs typeface="+mn-cs"/>
              </a:rPr>
              <a:t>5 fordele</a:t>
            </a:r>
          </a:p>
        </p:txBody>
      </p:sp>
      <p:sp>
        <p:nvSpPr>
          <p:cNvPr id="39" name="TextBox 38">
            <a:extLst>
              <a:ext uri="{FF2B5EF4-FFF2-40B4-BE49-F238E27FC236}">
                <a16:creationId xmlns:a16="http://schemas.microsoft.com/office/drawing/2014/main" id="{03A8ED14-96D2-4A7A-862C-B49478989C37}"/>
              </a:ext>
            </a:extLst>
          </p:cNvPr>
          <p:cNvSpPr txBox="1"/>
          <p:nvPr/>
        </p:nvSpPr>
        <p:spPr>
          <a:xfrm>
            <a:off x="10999852" y="4701258"/>
            <a:ext cx="2581725" cy="215444"/>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da-DK" sz="1400" b="1" i="0" u="none" strike="noStrike" kern="1200" cap="none" spc="0" normalizeH="0" baseline="0" noProof="0" dirty="0">
                <a:ln>
                  <a:noFill/>
                </a:ln>
                <a:solidFill>
                  <a:srgbClr val="000000"/>
                </a:solidFill>
                <a:effectLst/>
                <a:uLnTx/>
                <a:uFillTx/>
                <a:latin typeface="COOP"/>
                <a:ea typeface="+mn-ea"/>
                <a:cs typeface="+mn-cs"/>
              </a:rPr>
              <a:t>6 fordele</a:t>
            </a:r>
          </a:p>
        </p:txBody>
      </p:sp>
      <p:pic>
        <p:nvPicPr>
          <p:cNvPr id="4" name="Picture 3">
            <a:extLst>
              <a:ext uri="{FF2B5EF4-FFF2-40B4-BE49-F238E27FC236}">
                <a16:creationId xmlns:a16="http://schemas.microsoft.com/office/drawing/2014/main" id="{973D116B-DA2A-4936-9C40-317A135C4505}"/>
              </a:ext>
            </a:extLst>
          </p:cNvPr>
          <p:cNvPicPr>
            <a:picLocks noChangeAspect="1"/>
          </p:cNvPicPr>
          <p:nvPr/>
        </p:nvPicPr>
        <p:blipFill>
          <a:blip r:embed="rId7"/>
          <a:stretch>
            <a:fillRect/>
          </a:stretch>
        </p:blipFill>
        <p:spPr>
          <a:xfrm>
            <a:off x="6433977" y="2984538"/>
            <a:ext cx="2190193" cy="389368"/>
          </a:xfrm>
          <a:prstGeom prst="rect">
            <a:avLst/>
          </a:prstGeom>
        </p:spPr>
      </p:pic>
      <p:sp>
        <p:nvSpPr>
          <p:cNvPr id="40" name="Rectangle 39">
            <a:extLst>
              <a:ext uri="{FF2B5EF4-FFF2-40B4-BE49-F238E27FC236}">
                <a16:creationId xmlns:a16="http://schemas.microsoft.com/office/drawing/2014/main" id="{4C8E5CF1-E4B0-4103-AA67-9E0A86B86537}"/>
              </a:ext>
            </a:extLst>
          </p:cNvPr>
          <p:cNvSpPr/>
          <p:nvPr/>
        </p:nvSpPr>
        <p:spPr>
          <a:xfrm>
            <a:off x="442912" y="2413036"/>
            <a:ext cx="2700000" cy="336484"/>
          </a:xfrm>
          <a:prstGeom prst="rect">
            <a:avLst/>
          </a:prstGeom>
          <a:solidFill>
            <a:schemeClr val="tx1">
              <a:lumMod val="65000"/>
              <a:lumOff val="35000"/>
            </a:schemeClr>
          </a:solidFill>
          <a:ln w="9525" cap="rnd" cmpd="sng" algn="ctr">
            <a:solidFill>
              <a:schemeClr val="tx1">
                <a:lumMod val="50000"/>
                <a:lumOff val="50000"/>
              </a:schemeClr>
            </a:solidFill>
            <a:prstDash val="solid"/>
            <a:round/>
            <a:headEnd type="none" w="med" len="med"/>
            <a:tailEnd type="none" w="med" len="med"/>
          </a:ln>
        </p:spPr>
        <p:txBody>
          <a:bodyPr lIns="0" tIns="0" rIns="0" bIns="0" anchor="ctr" anchorCtr="0"/>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da-DK" sz="1600" b="1" i="0" u="none" strike="noStrike" kern="1200" cap="none" spc="0" normalizeH="0" baseline="0" noProof="0" dirty="0">
                <a:ln>
                  <a:noFill/>
                </a:ln>
                <a:solidFill>
                  <a:srgbClr val="FFFFFF"/>
                </a:solidFill>
                <a:effectLst/>
                <a:uLnTx/>
                <a:uFillTx/>
                <a:latin typeface="COOP"/>
                <a:ea typeface="+mn-ea"/>
                <a:cs typeface="+mn-cs"/>
                <a:sym typeface="Trebuchet MS" panose="020B0603020202020204" pitchFamily="34" charset="0"/>
              </a:rPr>
              <a:t>5% bonus</a:t>
            </a:r>
            <a:endParaRPr kumimoji="0" lang="en-US" sz="1600" b="1" i="0" u="none" strike="noStrike" kern="1200" cap="none" spc="0" normalizeH="0" baseline="0" noProof="0" dirty="0">
              <a:ln>
                <a:noFill/>
              </a:ln>
              <a:solidFill>
                <a:srgbClr val="FFFFFF"/>
              </a:solidFill>
              <a:effectLst/>
              <a:uLnTx/>
              <a:uFillTx/>
              <a:latin typeface="COOP"/>
              <a:ea typeface="+mn-ea"/>
              <a:cs typeface="+mn-cs"/>
            </a:endParaRPr>
          </a:p>
        </p:txBody>
      </p:sp>
      <p:sp>
        <p:nvSpPr>
          <p:cNvPr id="41" name="Rectangle 40">
            <a:extLst>
              <a:ext uri="{FF2B5EF4-FFF2-40B4-BE49-F238E27FC236}">
                <a16:creationId xmlns:a16="http://schemas.microsoft.com/office/drawing/2014/main" id="{31BCD192-A54C-40FA-A6E2-700A4674E170}"/>
              </a:ext>
            </a:extLst>
          </p:cNvPr>
          <p:cNvSpPr/>
          <p:nvPr/>
        </p:nvSpPr>
        <p:spPr>
          <a:xfrm>
            <a:off x="3311637" y="2413036"/>
            <a:ext cx="2700000" cy="336484"/>
          </a:xfrm>
          <a:prstGeom prst="rect">
            <a:avLst/>
          </a:prstGeom>
          <a:solidFill>
            <a:schemeClr val="tx1">
              <a:lumMod val="65000"/>
              <a:lumOff val="35000"/>
            </a:schemeClr>
          </a:solidFill>
          <a:ln w="9525" cap="rnd" cmpd="sng" algn="ctr">
            <a:solidFill>
              <a:schemeClr val="tx1">
                <a:lumMod val="50000"/>
                <a:lumOff val="50000"/>
              </a:schemeClr>
            </a:solidFill>
            <a:prstDash val="solid"/>
            <a:round/>
            <a:headEnd type="none" w="med" len="med"/>
            <a:tailEnd type="none" w="med" len="med"/>
          </a:ln>
        </p:spPr>
        <p:txBody>
          <a:bodyPr lIns="0" tIns="0" rIns="0" bIns="0" anchor="ctr" anchorCtr="0"/>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da-DK" sz="1600" b="1" i="0" u="none" strike="noStrike" kern="1200" cap="none" spc="0" normalizeH="0" baseline="0" noProof="0" dirty="0">
                <a:ln>
                  <a:noFill/>
                </a:ln>
                <a:solidFill>
                  <a:srgbClr val="FFFFFF"/>
                </a:solidFill>
                <a:effectLst/>
                <a:uLnTx/>
                <a:uFillTx/>
                <a:latin typeface="COOP"/>
                <a:ea typeface="+mn-ea"/>
                <a:cs typeface="+mn-cs"/>
                <a:sym typeface="Trebuchet MS" panose="020B0603020202020204" pitchFamily="34" charset="0"/>
              </a:rPr>
              <a:t>15% bonus</a:t>
            </a:r>
            <a:endParaRPr kumimoji="0" lang="en-US" sz="1600" b="1" i="0" u="none" strike="noStrike" kern="1200" cap="none" spc="0" normalizeH="0" baseline="0" noProof="0" dirty="0">
              <a:ln>
                <a:noFill/>
              </a:ln>
              <a:solidFill>
                <a:srgbClr val="FFFFFF"/>
              </a:solidFill>
              <a:effectLst/>
              <a:uLnTx/>
              <a:uFillTx/>
              <a:latin typeface="COOP"/>
              <a:ea typeface="+mn-ea"/>
              <a:cs typeface="+mn-cs"/>
            </a:endParaRPr>
          </a:p>
        </p:txBody>
      </p:sp>
      <p:pic>
        <p:nvPicPr>
          <p:cNvPr id="43" name="Billede 30">
            <a:extLst>
              <a:ext uri="{FF2B5EF4-FFF2-40B4-BE49-F238E27FC236}">
                <a16:creationId xmlns:a16="http://schemas.microsoft.com/office/drawing/2014/main" id="{DB29894C-4E9F-41C5-9A70-CAB0BAD8AC45}"/>
              </a:ext>
            </a:extLst>
          </p:cNvPr>
          <p:cNvPicPr>
            <a:picLocks noChangeAspect="1"/>
          </p:cNvPicPr>
          <p:nvPr/>
        </p:nvPicPr>
        <p:blipFill>
          <a:blip r:embed="rId8"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886642" y="3556622"/>
            <a:ext cx="1125874" cy="668667"/>
          </a:xfrm>
          <a:prstGeom prst="rect">
            <a:avLst/>
          </a:prstGeom>
        </p:spPr>
      </p:pic>
      <p:pic>
        <p:nvPicPr>
          <p:cNvPr id="44" name="Billede 31">
            <a:extLst>
              <a:ext uri="{FF2B5EF4-FFF2-40B4-BE49-F238E27FC236}">
                <a16:creationId xmlns:a16="http://schemas.microsoft.com/office/drawing/2014/main" id="{60D33F47-707A-4992-8C79-31B4BC4F5D40}"/>
              </a:ext>
            </a:extLst>
          </p:cNvPr>
          <p:cNvPicPr>
            <a:picLocks noChangeAspect="1"/>
          </p:cNvPicPr>
          <p:nvPr/>
        </p:nvPicPr>
        <p:blipFill>
          <a:blip r:embed="rId9"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371659" y="3023192"/>
            <a:ext cx="1790898" cy="576891"/>
          </a:xfrm>
          <a:prstGeom prst="rect">
            <a:avLst/>
          </a:prstGeom>
        </p:spPr>
      </p:pic>
      <p:pic>
        <p:nvPicPr>
          <p:cNvPr id="47" name="Billede 36">
            <a:extLst>
              <a:ext uri="{FF2B5EF4-FFF2-40B4-BE49-F238E27FC236}">
                <a16:creationId xmlns:a16="http://schemas.microsoft.com/office/drawing/2014/main" id="{CA3DE6B8-602F-4575-82AA-012A97925A2A}"/>
              </a:ext>
            </a:extLst>
          </p:cNvPr>
          <p:cNvPicPr>
            <a:picLocks noChangeAspect="1"/>
          </p:cNvPicPr>
          <p:nvPr/>
        </p:nvPicPr>
        <p:blipFill>
          <a:blip r:embed="rId10"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753610" y="4446682"/>
            <a:ext cx="825604" cy="860842"/>
          </a:xfrm>
          <a:prstGeom prst="rect">
            <a:avLst/>
          </a:prstGeom>
        </p:spPr>
      </p:pic>
      <p:pic>
        <p:nvPicPr>
          <p:cNvPr id="48" name="Billede 37">
            <a:extLst>
              <a:ext uri="{FF2B5EF4-FFF2-40B4-BE49-F238E27FC236}">
                <a16:creationId xmlns:a16="http://schemas.microsoft.com/office/drawing/2014/main" id="{C83CD340-406C-480F-8EE9-9382B60E61AB}"/>
              </a:ext>
            </a:extLst>
          </p:cNvPr>
          <p:cNvPicPr>
            <a:picLocks noChangeAspect="1"/>
          </p:cNvPicPr>
          <p:nvPr/>
        </p:nvPicPr>
        <p:blipFill>
          <a:blip r:embed="rId11"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800909" y="4517360"/>
            <a:ext cx="792770" cy="802680"/>
          </a:xfrm>
          <a:prstGeom prst="rect">
            <a:avLst/>
          </a:prstGeom>
        </p:spPr>
      </p:pic>
      <p:pic>
        <p:nvPicPr>
          <p:cNvPr id="55" name="Billede 29">
            <a:extLst>
              <a:ext uri="{FF2B5EF4-FFF2-40B4-BE49-F238E27FC236}">
                <a16:creationId xmlns:a16="http://schemas.microsoft.com/office/drawing/2014/main" id="{7811B58A-6188-4E3C-BCC6-BF059DC88023}"/>
              </a:ext>
            </a:extLst>
          </p:cNvPr>
          <p:cNvPicPr>
            <a:picLocks noChangeAspect="1"/>
          </p:cNvPicPr>
          <p:nvPr/>
        </p:nvPicPr>
        <p:blipFill>
          <a:blip r:embed="rId12"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3672003" y="2990980"/>
            <a:ext cx="794562" cy="997657"/>
          </a:xfrm>
          <a:prstGeom prst="rect">
            <a:avLst/>
          </a:prstGeom>
        </p:spPr>
      </p:pic>
      <p:pic>
        <p:nvPicPr>
          <p:cNvPr id="56" name="Billede 32">
            <a:extLst>
              <a:ext uri="{FF2B5EF4-FFF2-40B4-BE49-F238E27FC236}">
                <a16:creationId xmlns:a16="http://schemas.microsoft.com/office/drawing/2014/main" id="{85DBDE92-41D6-4768-8F3A-BE2B3ACB92BD}"/>
              </a:ext>
            </a:extLst>
          </p:cNvPr>
          <p:cNvPicPr>
            <a:picLocks noChangeAspect="1"/>
          </p:cNvPicPr>
          <p:nvPr/>
        </p:nvPicPr>
        <p:blipFill>
          <a:blip r:embed="rId13"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4690733" y="3617433"/>
            <a:ext cx="1160713" cy="547044"/>
          </a:xfrm>
          <a:prstGeom prst="rect">
            <a:avLst/>
          </a:prstGeom>
        </p:spPr>
      </p:pic>
      <p:pic>
        <p:nvPicPr>
          <p:cNvPr id="57" name="Billede 35">
            <a:extLst>
              <a:ext uri="{FF2B5EF4-FFF2-40B4-BE49-F238E27FC236}">
                <a16:creationId xmlns:a16="http://schemas.microsoft.com/office/drawing/2014/main" id="{05F658A9-8E6E-4601-9053-7566604FD6C7}"/>
              </a:ext>
            </a:extLst>
          </p:cNvPr>
          <p:cNvPicPr>
            <a:picLocks noChangeAspect="1"/>
          </p:cNvPicPr>
          <p:nvPr/>
        </p:nvPicPr>
        <p:blipFill>
          <a:blip r:embed="rId14"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3467100" y="5231629"/>
            <a:ext cx="1920124" cy="328348"/>
          </a:xfrm>
          <a:prstGeom prst="rect">
            <a:avLst/>
          </a:prstGeom>
        </p:spPr>
      </p:pic>
      <p:pic>
        <p:nvPicPr>
          <p:cNvPr id="59" name="Billede 38">
            <a:extLst>
              <a:ext uri="{FF2B5EF4-FFF2-40B4-BE49-F238E27FC236}">
                <a16:creationId xmlns:a16="http://schemas.microsoft.com/office/drawing/2014/main" id="{ABC67A9C-10C6-4592-9483-0BC8F4D5727D}"/>
              </a:ext>
            </a:extLst>
          </p:cNvPr>
          <p:cNvPicPr>
            <a:picLocks noChangeAspect="1"/>
          </p:cNvPicPr>
          <p:nvPr/>
        </p:nvPicPr>
        <p:blipFill>
          <a:blip r:embed="rId15">
            <a:clrChange>
              <a:clrFrom>
                <a:srgbClr val="FFFFFF"/>
              </a:clrFrom>
              <a:clrTo>
                <a:srgbClr val="FFFFFF">
                  <a:alpha val="0"/>
                </a:srgbClr>
              </a:clrTo>
            </a:clrChange>
          </a:blip>
          <a:stretch>
            <a:fillRect/>
          </a:stretch>
        </p:blipFill>
        <p:spPr>
          <a:xfrm>
            <a:off x="3543350" y="4410324"/>
            <a:ext cx="1051868" cy="397133"/>
          </a:xfrm>
          <a:prstGeom prst="rect">
            <a:avLst/>
          </a:prstGeom>
        </p:spPr>
      </p:pic>
      <p:pic>
        <p:nvPicPr>
          <p:cNvPr id="60" name="Billede 39">
            <a:extLst>
              <a:ext uri="{FF2B5EF4-FFF2-40B4-BE49-F238E27FC236}">
                <a16:creationId xmlns:a16="http://schemas.microsoft.com/office/drawing/2014/main" id="{F1D8D84F-7044-4068-9EF7-59BDEB6FEC95}"/>
              </a:ext>
            </a:extLst>
          </p:cNvPr>
          <p:cNvPicPr>
            <a:picLocks noChangeAspect="1"/>
          </p:cNvPicPr>
          <p:nvPr/>
        </p:nvPicPr>
        <p:blipFill>
          <a:blip r:embed="rId16" cstate="email">
            <a:clrChange>
              <a:clrFrom>
                <a:srgbClr val="F4F6F7"/>
              </a:clrFrom>
              <a:clrTo>
                <a:srgbClr val="F4F6F7">
                  <a:alpha val="0"/>
                </a:srgbClr>
              </a:clrTo>
            </a:clrChange>
            <a:extLst>
              <a:ext uri="{28A0092B-C50C-407E-A947-70E740481C1C}">
                <a14:useLocalDpi xmlns:a14="http://schemas.microsoft.com/office/drawing/2010/main"/>
              </a:ext>
            </a:extLst>
          </a:blip>
          <a:stretch>
            <a:fillRect/>
          </a:stretch>
        </p:blipFill>
        <p:spPr>
          <a:xfrm>
            <a:off x="4645839" y="3001481"/>
            <a:ext cx="1160713" cy="429368"/>
          </a:xfrm>
          <a:prstGeom prst="rect">
            <a:avLst/>
          </a:prstGeom>
        </p:spPr>
      </p:pic>
      <p:pic>
        <p:nvPicPr>
          <p:cNvPr id="61" name="Picture 26" descr="Jackpot_pos_a">
            <a:extLst>
              <a:ext uri="{FF2B5EF4-FFF2-40B4-BE49-F238E27FC236}">
                <a16:creationId xmlns:a16="http://schemas.microsoft.com/office/drawing/2014/main" id="{A85E9D1B-15BD-44F5-A407-939FCFFC594E}"/>
              </a:ext>
            </a:extLst>
          </p:cNvPr>
          <p:cNvPicPr>
            <a:picLocks noChangeAspect="1" noChangeArrowheads="1"/>
          </p:cNvPicPr>
          <p:nvPr/>
        </p:nvPicPr>
        <p:blipFill>
          <a:blip r:embed="rId17" cstate="email">
            <a:extLst>
              <a:ext uri="{28A0092B-C50C-407E-A947-70E740481C1C}">
                <a14:useLocalDpi xmlns:a14="http://schemas.microsoft.com/office/drawing/2010/main"/>
              </a:ext>
            </a:extLst>
          </a:blip>
          <a:srcRect/>
          <a:stretch>
            <a:fillRect/>
          </a:stretch>
        </p:blipFill>
        <p:spPr bwMode="auto">
          <a:xfrm>
            <a:off x="3311637" y="5780166"/>
            <a:ext cx="999465" cy="571349"/>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28" descr="Cottonfield_Logo_Black">
            <a:extLst>
              <a:ext uri="{FF2B5EF4-FFF2-40B4-BE49-F238E27FC236}">
                <a16:creationId xmlns:a16="http://schemas.microsoft.com/office/drawing/2014/main" id="{42C885EC-5C7F-4984-B16C-015270363139}"/>
              </a:ext>
            </a:extLst>
          </p:cNvPr>
          <p:cNvPicPr>
            <a:picLocks noChangeAspect="1" noChangeArrowheads="1"/>
          </p:cNvPicPr>
          <p:nvPr/>
        </p:nvPicPr>
        <p:blipFill>
          <a:blip r:embed="rId18" cstate="email">
            <a:extLst>
              <a:ext uri="{28A0092B-C50C-407E-A947-70E740481C1C}">
                <a14:useLocalDpi xmlns:a14="http://schemas.microsoft.com/office/drawing/2010/main"/>
              </a:ext>
            </a:extLst>
          </a:blip>
          <a:srcRect/>
          <a:stretch>
            <a:fillRect/>
          </a:stretch>
        </p:blipFill>
        <p:spPr bwMode="auto">
          <a:xfrm>
            <a:off x="4903015" y="5780166"/>
            <a:ext cx="1040423" cy="472920"/>
          </a:xfrm>
          <a:prstGeom prst="rect">
            <a:avLst/>
          </a:prstGeom>
          <a:noFill/>
          <a:extLst>
            <a:ext uri="{909E8E84-426E-40DD-AFC4-6F175D3DCCD1}">
              <a14:hiddenFill xmlns:a14="http://schemas.microsoft.com/office/drawing/2010/main">
                <a:solidFill>
                  <a:srgbClr val="FFFFFF"/>
                </a:solidFill>
              </a14:hiddenFill>
            </a:ext>
          </a:extLst>
        </p:spPr>
      </p:pic>
      <p:pic>
        <p:nvPicPr>
          <p:cNvPr id="63" name="Billede 19" descr="Et billede, der indeholder tekst&#10;&#10;Automatisk genereret beskrivelse">
            <a:extLst>
              <a:ext uri="{FF2B5EF4-FFF2-40B4-BE49-F238E27FC236}">
                <a16:creationId xmlns:a16="http://schemas.microsoft.com/office/drawing/2014/main" id="{A36481F7-5394-4F59-BF8C-CC83B2E42A85}"/>
              </a:ext>
            </a:extLst>
          </p:cNvPr>
          <p:cNvPicPr>
            <a:picLocks noChangeAspect="1"/>
          </p:cNvPicPr>
          <p:nvPr/>
        </p:nvPicPr>
        <p:blipFill>
          <a:blip r:embed="rId19" cstate="email">
            <a:extLst>
              <a:ext uri="{28A0092B-C50C-407E-A947-70E740481C1C}">
                <a14:useLocalDpi xmlns:a14="http://schemas.microsoft.com/office/drawing/2010/main"/>
              </a:ext>
            </a:extLst>
          </a:blip>
          <a:stretch>
            <a:fillRect/>
          </a:stretch>
        </p:blipFill>
        <p:spPr>
          <a:xfrm>
            <a:off x="4934915" y="4318351"/>
            <a:ext cx="828000" cy="828000"/>
          </a:xfrm>
          <a:prstGeom prst="rect">
            <a:avLst/>
          </a:prstGeom>
        </p:spPr>
      </p:pic>
      <p:sp>
        <p:nvSpPr>
          <p:cNvPr id="46" name="Title 1">
            <a:extLst>
              <a:ext uri="{FF2B5EF4-FFF2-40B4-BE49-F238E27FC236}">
                <a16:creationId xmlns:a16="http://schemas.microsoft.com/office/drawing/2014/main" id="{B6901980-AE05-4D23-A9F3-C529264F784E}"/>
              </a:ext>
            </a:extLst>
          </p:cNvPr>
          <p:cNvSpPr txBox="1">
            <a:spLocks/>
          </p:cNvSpPr>
          <p:nvPr/>
        </p:nvSpPr>
        <p:spPr>
          <a:xfrm>
            <a:off x="436291" y="1382206"/>
            <a:ext cx="11312797" cy="310784"/>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2400" b="1" i="0" kern="1200">
                <a:solidFill>
                  <a:schemeClr val="tx2"/>
                </a:solidFill>
                <a:latin typeface="COOP" pitchFamily="2"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da-DK" sz="1800" b="0" i="0" u="none" strike="noStrike" kern="1200" cap="none" spc="0" normalizeH="0" baseline="0" noProof="0" dirty="0">
                <a:ln>
                  <a:noFill/>
                </a:ln>
                <a:solidFill>
                  <a:schemeClr val="tx1"/>
                </a:solidFill>
                <a:effectLst/>
                <a:uLnTx/>
                <a:uFillTx/>
                <a:latin typeface="COOP"/>
                <a:ea typeface="+mj-ea"/>
                <a:cs typeface="+mj-cs"/>
              </a:rPr>
              <a:t>FordelsKonto giver medlemmerne mulighed for selv at vælge og skifte mellem fordelene</a:t>
            </a:r>
          </a:p>
        </p:txBody>
      </p:sp>
      <p:sp>
        <p:nvSpPr>
          <p:cNvPr id="2" name="Tekstfelt 1">
            <a:extLst>
              <a:ext uri="{FF2B5EF4-FFF2-40B4-BE49-F238E27FC236}">
                <a16:creationId xmlns:a16="http://schemas.microsoft.com/office/drawing/2014/main" id="{74883BCE-2223-8B71-56F1-E00F53FD4602}"/>
              </a:ext>
            </a:extLst>
          </p:cNvPr>
          <p:cNvSpPr txBox="1"/>
          <p:nvPr/>
        </p:nvSpPr>
        <p:spPr>
          <a:xfrm>
            <a:off x="1492832" y="302233"/>
            <a:ext cx="8847118" cy="769441"/>
          </a:xfrm>
          <a:prstGeom prst="rect">
            <a:avLst/>
          </a:prstGeom>
          <a:solidFill>
            <a:srgbClr val="C00000"/>
          </a:solidFill>
        </p:spPr>
        <p:txBody>
          <a:bodyPr wrap="square" lIns="0" tIns="0" rIns="0" bIns="0" rtlCol="0">
            <a:spAutoFit/>
          </a:bodyPr>
          <a:lstStyle/>
          <a:p>
            <a:pPr algn="ctr"/>
            <a:r>
              <a:rPr lang="da-DK" sz="5000" b="1" dirty="0">
                <a:solidFill>
                  <a:schemeClr val="bg1"/>
                </a:solidFill>
                <a:latin typeface="COOP" panose="02010504010101010104" pitchFamily="2" charset="0"/>
              </a:rPr>
              <a:t>Coop FordelsKonto</a:t>
            </a:r>
          </a:p>
        </p:txBody>
      </p:sp>
    </p:spTree>
    <p:extLst>
      <p:ext uri="{BB962C8B-B14F-4D97-AF65-F5344CB8AC3E}">
        <p14:creationId xmlns:p14="http://schemas.microsoft.com/office/powerpoint/2010/main" val="359659173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4"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graphicFrame>
        <p:nvGraphicFramePr>
          <p:cNvPr id="58" name="Objekt 57" hidden="1">
            <a:extLst>
              <a:ext uri="{FF2B5EF4-FFF2-40B4-BE49-F238E27FC236}">
                <a16:creationId xmlns:a16="http://schemas.microsoft.com/office/drawing/2014/main" id="{5E8D8590-ABF2-4EBB-B396-087577CFCA27}"/>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360" imgH="360" progId="TCLayout.ActiveDocument.1">
                  <p:embed/>
                </p:oleObj>
              </mc:Choice>
              <mc:Fallback>
                <p:oleObj name="think-cell Slide" r:id="rId5" imgW="360" imgH="360" progId="TCLayout.ActiveDocument.1">
                  <p:embed/>
                  <p:pic>
                    <p:nvPicPr>
                      <p:cNvPr id="58" name="Objekt 57" hidden="1">
                        <a:extLst>
                          <a:ext uri="{FF2B5EF4-FFF2-40B4-BE49-F238E27FC236}">
                            <a16:creationId xmlns:a16="http://schemas.microsoft.com/office/drawing/2014/main" id="{5E8D8590-ABF2-4EBB-B396-087577CFCA27}"/>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Tree>
    <p:extLst>
      <p:ext uri="{BB962C8B-B14F-4D97-AF65-F5344CB8AC3E}">
        <p14:creationId xmlns:p14="http://schemas.microsoft.com/office/powerpoint/2010/main" val="344034593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kt 2" hidden="1">
            <a:extLst>
              <a:ext uri="{FF2B5EF4-FFF2-40B4-BE49-F238E27FC236}">
                <a16:creationId xmlns:a16="http://schemas.microsoft.com/office/drawing/2014/main" id="{031FCEC3-D595-4282-9520-CE4F861B9CCF}"/>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6" imgW="353" imgH="353" progId="TCLayout.ActiveDocument.1">
                  <p:embed/>
                </p:oleObj>
              </mc:Choice>
              <mc:Fallback>
                <p:oleObj name="think-cell Slide" r:id="rId6" imgW="353" imgH="353" progId="TCLayout.ActiveDocument.1">
                  <p:embed/>
                  <p:pic>
                    <p:nvPicPr>
                      <p:cNvPr id="3" name="Objekt 2" hidden="1">
                        <a:extLst>
                          <a:ext uri="{FF2B5EF4-FFF2-40B4-BE49-F238E27FC236}">
                            <a16:creationId xmlns:a16="http://schemas.microsoft.com/office/drawing/2014/main" id="{031FCEC3-D595-4282-9520-CE4F861B9CCF}"/>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21" name="Rektangel 1">
            <a:extLst>
              <a:ext uri="{FF2B5EF4-FFF2-40B4-BE49-F238E27FC236}">
                <a16:creationId xmlns:a16="http://schemas.microsoft.com/office/drawing/2014/main" id="{0CA5E29D-06D4-2F4C-B602-FDB7F11254C5}"/>
              </a:ext>
            </a:extLst>
          </p:cNvPr>
          <p:cNvSpPr/>
          <p:nvPr/>
        </p:nvSpPr>
        <p:spPr>
          <a:xfrm>
            <a:off x="1" y="-1"/>
            <a:ext cx="12191999"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srgbClr val="FFFFFF"/>
              </a:solidFill>
              <a:effectLst/>
              <a:uLnTx/>
              <a:uFillTx/>
              <a:latin typeface="COOP"/>
              <a:ea typeface="+mn-ea"/>
              <a:cs typeface="+mn-cs"/>
            </a:endParaRPr>
          </a:p>
        </p:txBody>
      </p:sp>
      <p:sp>
        <p:nvSpPr>
          <p:cNvPr id="16" name="TextBox 15">
            <a:extLst>
              <a:ext uri="{FF2B5EF4-FFF2-40B4-BE49-F238E27FC236}">
                <a16:creationId xmlns:a16="http://schemas.microsoft.com/office/drawing/2014/main" id="{74802567-18A7-E847-9937-BDCBF12D94C8}"/>
              </a:ext>
            </a:extLst>
          </p:cNvPr>
          <p:cNvSpPr txBox="1"/>
          <p:nvPr/>
        </p:nvSpPr>
        <p:spPr>
          <a:xfrm>
            <a:off x="361245" y="728663"/>
            <a:ext cx="5133332" cy="1292662"/>
          </a:xfrm>
          <a:prstGeom prst="rect">
            <a:avLst/>
          </a:prstGeom>
          <a:noFill/>
        </p:spPr>
        <p:txBody>
          <a:bodyPr wrap="square" lIns="72000" tIns="0" rIns="72000" bIns="0"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a-DK" sz="2800" b="1" i="0" u="none" strike="noStrike" kern="1200" cap="none" spc="0" normalizeH="0" baseline="0" noProof="0">
                <a:ln>
                  <a:noFill/>
                </a:ln>
                <a:solidFill>
                  <a:srgbClr val="C00000"/>
                </a:solidFill>
                <a:effectLst/>
                <a:uLnTx/>
                <a:uFillTx/>
                <a:latin typeface="COOP"/>
                <a:ea typeface="+mn-ea"/>
                <a:cs typeface="+mn-cs"/>
              </a:rPr>
              <a:t>Vi har lanceret </a:t>
            </a:r>
            <a:r>
              <a:rPr lang="da-DK" sz="2800" b="1">
                <a:solidFill>
                  <a:srgbClr val="C00000"/>
                </a:solidFill>
                <a:latin typeface="COOP"/>
              </a:rPr>
              <a:t>é</a:t>
            </a:r>
            <a:r>
              <a:rPr kumimoji="0" lang="da-DK" sz="2800" b="1" i="0" u="none" strike="noStrike" kern="1200" cap="none" spc="0" normalizeH="0" baseline="0" noProof="0">
                <a:ln>
                  <a:noFill/>
                </a:ln>
                <a:solidFill>
                  <a:srgbClr val="C00000"/>
                </a:solidFill>
                <a:effectLst/>
                <a:uLnTx/>
                <a:uFillTx/>
                <a:latin typeface="COOP"/>
                <a:ea typeface="+mn-ea"/>
                <a:cs typeface="+mn-cs"/>
              </a:rPr>
              <a:t>t sammenhængende loyalitetskoncept</a:t>
            </a:r>
            <a:endParaRPr kumimoji="0" lang="da-DK" sz="1050" b="1" i="0" u="none" strike="noStrike" kern="1200" cap="none" spc="0" normalizeH="0" baseline="0" noProof="0">
              <a:ln>
                <a:noFill/>
              </a:ln>
              <a:solidFill>
                <a:srgbClr val="C00000"/>
              </a:solidFill>
              <a:effectLst/>
              <a:uLnTx/>
              <a:uFillTx/>
              <a:latin typeface="COOP"/>
              <a:ea typeface="+mn-ea"/>
              <a:cs typeface="+mn-cs"/>
            </a:endParaRPr>
          </a:p>
        </p:txBody>
      </p:sp>
      <p:sp>
        <p:nvSpPr>
          <p:cNvPr id="22" name="TextBox 21">
            <a:extLst>
              <a:ext uri="{FF2B5EF4-FFF2-40B4-BE49-F238E27FC236}">
                <a16:creationId xmlns:a16="http://schemas.microsoft.com/office/drawing/2014/main" id="{12F3267A-8424-B34D-AB2B-E8E6669A61D4}"/>
              </a:ext>
            </a:extLst>
          </p:cNvPr>
          <p:cNvSpPr txBox="1"/>
          <p:nvPr/>
        </p:nvSpPr>
        <p:spPr>
          <a:xfrm>
            <a:off x="447897" y="2132772"/>
            <a:ext cx="5086127" cy="353943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600" b="0" i="0" u="none" strike="noStrike" kern="1200" cap="none" spc="0" normalizeH="0" baseline="0" dirty="0">
                <a:ln>
                  <a:noFill/>
                </a:ln>
                <a:solidFill>
                  <a:srgbClr val="C31414"/>
                </a:solidFill>
                <a:effectLst/>
                <a:uLnTx/>
                <a:uFillTx/>
                <a:latin typeface="COOP"/>
                <a:ea typeface="+mn-ea"/>
                <a:cs typeface="+mn-cs"/>
              </a:rPr>
              <a:t>Vi fokuserer på det danskerne har mest brug for: </a:t>
            </a:r>
            <a:r>
              <a:rPr kumimoji="0" lang="da-DK" sz="1600" b="1" i="0" u="none" strike="noStrike" kern="1200" cap="none" spc="0" normalizeH="0" baseline="0" dirty="0">
                <a:ln>
                  <a:noFill/>
                </a:ln>
                <a:solidFill>
                  <a:srgbClr val="C31414"/>
                </a:solidFill>
                <a:effectLst/>
                <a:uLnTx/>
                <a:uFillTx/>
                <a:latin typeface="COOP"/>
                <a:ea typeface="+mn-ea"/>
                <a:cs typeface="+mn-cs"/>
              </a:rPr>
              <a:t>Bedre priser på dagligvarer</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600" b="0" i="0" u="none" strike="noStrike" kern="1200" cap="none" spc="0" normalizeH="0" baseline="0" dirty="0">
              <a:ln>
                <a:noFill/>
              </a:ln>
              <a:solidFill>
                <a:srgbClr val="C31414"/>
              </a:solidFill>
              <a:effectLst/>
              <a:uLnTx/>
              <a:uFillTx/>
              <a:latin typeface="COOP"/>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600" b="0" i="0" u="none" strike="noStrike" kern="1200" cap="none" spc="0" normalizeH="0" baseline="0" dirty="0">
                <a:ln>
                  <a:noFill/>
                </a:ln>
                <a:solidFill>
                  <a:srgbClr val="C31414"/>
                </a:solidFill>
                <a:effectLst/>
                <a:uLnTx/>
                <a:uFillTx/>
                <a:latin typeface="COOP"/>
                <a:ea typeface="+mn-ea"/>
                <a:cs typeface="+mn-cs"/>
              </a:rPr>
              <a:t>Vi giver </a:t>
            </a:r>
            <a:r>
              <a:rPr kumimoji="0" lang="da-DK" sz="1600" b="1" i="0" u="none" strike="noStrike" kern="1200" cap="none" spc="0" normalizeH="0" baseline="0" dirty="0">
                <a:ln>
                  <a:noFill/>
                </a:ln>
                <a:solidFill>
                  <a:srgbClr val="C31414"/>
                </a:solidFill>
                <a:effectLst/>
                <a:uLnTx/>
                <a:uFillTx/>
                <a:latin typeface="COOP"/>
                <a:ea typeface="+mn-ea"/>
                <a:cs typeface="+mn-cs"/>
              </a:rPr>
              <a:t>1% bonus </a:t>
            </a:r>
            <a:r>
              <a:rPr kumimoji="0" lang="da-DK" sz="1600" b="0" i="0" u="none" strike="noStrike" kern="1200" cap="none" spc="0" normalizeH="0" baseline="0" dirty="0">
                <a:ln>
                  <a:noFill/>
                </a:ln>
                <a:solidFill>
                  <a:srgbClr val="C31414"/>
                </a:solidFill>
                <a:effectLst/>
                <a:uLnTx/>
                <a:uFillTx/>
                <a:latin typeface="COOP"/>
                <a:ea typeface="+mn-ea"/>
                <a:cs typeface="+mn-cs"/>
              </a:rPr>
              <a:t>på en række af Coops stærke varemærker</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600" b="0" i="0" u="none" strike="noStrike" kern="1200" cap="none" spc="0" normalizeH="0" baseline="0" dirty="0">
              <a:ln>
                <a:noFill/>
              </a:ln>
              <a:solidFill>
                <a:srgbClr val="C31414"/>
              </a:solidFill>
              <a:effectLst/>
              <a:uLnTx/>
              <a:uFillTx/>
              <a:latin typeface="COOP"/>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600" b="0" i="0" u="none" strike="noStrike" kern="1200" cap="none" spc="0" normalizeH="0" baseline="0" dirty="0">
                <a:ln>
                  <a:noFill/>
                </a:ln>
                <a:solidFill>
                  <a:srgbClr val="C31414"/>
                </a:solidFill>
                <a:effectLst/>
                <a:uLnTx/>
                <a:uFillTx/>
                <a:latin typeface="COOP"/>
                <a:ea typeface="+mn-ea"/>
                <a:cs typeface="+mn-cs"/>
              </a:rPr>
              <a:t>Vi gør det </a:t>
            </a:r>
            <a:r>
              <a:rPr kumimoji="0" lang="da-DK" sz="1600" b="1" i="0" u="none" strike="noStrike" kern="1200" cap="none" spc="0" normalizeH="0" baseline="0" dirty="0">
                <a:ln>
                  <a:noFill/>
                </a:ln>
                <a:solidFill>
                  <a:srgbClr val="C31414"/>
                </a:solidFill>
                <a:effectLst/>
                <a:uLnTx/>
                <a:uFillTx/>
                <a:latin typeface="COOP"/>
                <a:ea typeface="+mn-ea"/>
                <a:cs typeface="+mn-cs"/>
              </a:rPr>
              <a:t>billigere med </a:t>
            </a:r>
            <a:r>
              <a:rPr kumimoji="0" lang="da-DK" sz="1600" b="1" i="0" u="none" strike="noStrike" kern="1200" cap="none" spc="0" normalizeH="0" baseline="0" dirty="0" err="1">
                <a:ln>
                  <a:noFill/>
                </a:ln>
                <a:solidFill>
                  <a:srgbClr val="C31414"/>
                </a:solidFill>
                <a:effectLst/>
                <a:uLnTx/>
                <a:uFillTx/>
                <a:latin typeface="COOP"/>
                <a:ea typeface="+mn-ea"/>
                <a:cs typeface="+mn-cs"/>
              </a:rPr>
              <a:t>FordelsKonto</a:t>
            </a:r>
            <a:r>
              <a:rPr kumimoji="0" lang="da-DK" sz="1600" b="1" i="0" u="none" strike="noStrike" kern="1200" cap="none" spc="0" normalizeH="0" baseline="0" dirty="0">
                <a:ln>
                  <a:noFill/>
                </a:ln>
                <a:solidFill>
                  <a:srgbClr val="C31414"/>
                </a:solidFill>
                <a:effectLst/>
                <a:uLnTx/>
                <a:uFillTx/>
                <a:latin typeface="COOP"/>
                <a:ea typeface="+mn-ea"/>
                <a:cs typeface="+mn-cs"/>
              </a:rPr>
              <a:t>:</a:t>
            </a:r>
            <a:r>
              <a:rPr kumimoji="0" lang="da-DK" sz="1600" b="0" i="0" u="none" strike="noStrike" kern="1200" cap="none" spc="0" normalizeH="0" baseline="0" dirty="0">
                <a:ln>
                  <a:noFill/>
                </a:ln>
                <a:solidFill>
                  <a:srgbClr val="C31414"/>
                </a:solidFill>
                <a:effectLst/>
                <a:uLnTx/>
                <a:uFillTx/>
                <a:latin typeface="COOP"/>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600" b="0" i="0" u="none" strike="noStrike" kern="1200" cap="none" spc="0" normalizeH="0" baseline="0" dirty="0">
                <a:ln>
                  <a:noFill/>
                </a:ln>
                <a:solidFill>
                  <a:srgbClr val="C31414"/>
                </a:solidFill>
                <a:effectLst/>
                <a:uLnTx/>
                <a:uFillTx/>
                <a:latin typeface="COOP"/>
                <a:ea typeface="+mn-ea"/>
                <a:cs typeface="+mn-cs"/>
              </a:rPr>
              <a:t>Op til 15% bonus på +3.000 </a:t>
            </a:r>
            <a:r>
              <a:rPr kumimoji="0" lang="da-DK" sz="1600" b="0" i="0" u="none" strike="noStrike" kern="1200" cap="none" spc="0" normalizeH="0" baseline="0">
                <a:ln>
                  <a:noFill/>
                </a:ln>
                <a:solidFill>
                  <a:srgbClr val="C31414"/>
                </a:solidFill>
                <a:effectLst/>
                <a:uLnTx/>
                <a:uFillTx/>
                <a:latin typeface="COOP"/>
                <a:ea typeface="+mn-ea"/>
                <a:cs typeface="+mn-cs"/>
              </a:rPr>
              <a:t>varer.</a:t>
            </a:r>
            <a:endParaRPr kumimoji="0" lang="da-DK" sz="1600" b="0" i="0" u="none" strike="noStrike" kern="1200" cap="none" spc="0" normalizeH="0" baseline="0" dirty="0">
              <a:ln>
                <a:noFill/>
              </a:ln>
              <a:solidFill>
                <a:srgbClr val="C31414"/>
              </a:solidFill>
              <a:effectLst/>
              <a:uLnTx/>
              <a:uFillTx/>
              <a:latin typeface="COOP"/>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600" b="0" i="0" u="none" strike="noStrike" kern="1200" cap="none" spc="0" normalizeH="0" baseline="0" dirty="0">
              <a:ln>
                <a:noFill/>
              </a:ln>
              <a:solidFill>
                <a:srgbClr val="C31414"/>
              </a:solidFill>
              <a:effectLst/>
              <a:uLnTx/>
              <a:uFillTx/>
              <a:latin typeface="COOP"/>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600" b="1" i="0" u="none" strike="noStrike" kern="1200" cap="none" spc="0" normalizeH="0" baseline="0" dirty="0">
                <a:ln>
                  <a:noFill/>
                </a:ln>
                <a:solidFill>
                  <a:srgbClr val="C31414"/>
                </a:solidFill>
                <a:effectLst/>
                <a:uLnTx/>
                <a:uFillTx/>
                <a:latin typeface="COOP"/>
                <a:ea typeface="+mn-ea"/>
                <a:cs typeface="+mn-cs"/>
              </a:rPr>
              <a:t>Vi gør det fleksibelt</a:t>
            </a:r>
            <a:r>
              <a:rPr kumimoji="0" lang="da-DK" sz="1600" b="0" i="0" u="none" strike="noStrike" kern="1200" cap="none" spc="0" normalizeH="0" baseline="0" dirty="0">
                <a:ln>
                  <a:noFill/>
                </a:ln>
                <a:solidFill>
                  <a:srgbClr val="C31414"/>
                </a:solidFill>
                <a:effectLst/>
                <a:uLnTx/>
                <a:uFillTx/>
                <a:latin typeface="COOP"/>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600" b="0" i="0" u="none" strike="noStrike" kern="1200" cap="none" spc="0" normalizeH="0" baseline="0" dirty="0">
                <a:ln>
                  <a:noFill/>
                </a:ln>
                <a:solidFill>
                  <a:srgbClr val="C31414"/>
                </a:solidFill>
                <a:effectLst/>
                <a:uLnTx/>
                <a:uFillTx/>
                <a:latin typeface="COOP"/>
                <a:ea typeface="+mn-ea"/>
                <a:cs typeface="+mn-cs"/>
              </a:rPr>
              <a:t>Du vælger selv, hvilke varer du vil have bonus på og du kan skifte fordele og beløb månedligt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600" b="0" i="0" u="none" strike="noStrike" kern="1200" cap="none" spc="0" normalizeH="0" baseline="0" dirty="0">
              <a:ln>
                <a:noFill/>
              </a:ln>
              <a:solidFill>
                <a:srgbClr val="C31414"/>
              </a:solidFill>
              <a:effectLst/>
              <a:uLnTx/>
              <a:uFillTx/>
              <a:latin typeface="COOP"/>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600" b="0" i="0" u="none" strike="noStrike" kern="1200" cap="none" spc="0" normalizeH="0" baseline="0" dirty="0">
                <a:ln>
                  <a:noFill/>
                </a:ln>
                <a:solidFill>
                  <a:srgbClr val="C31414"/>
                </a:solidFill>
                <a:effectLst/>
                <a:uLnTx/>
                <a:uFillTx/>
                <a:latin typeface="COOP"/>
                <a:ea typeface="+mn-ea"/>
                <a:cs typeface="+mn-cs"/>
              </a:rPr>
              <a:t>Vi </a:t>
            </a:r>
            <a:r>
              <a:rPr kumimoji="0" lang="da-DK" sz="1600" b="1" i="0" u="none" strike="noStrike" kern="1200" cap="none" spc="0" normalizeH="0" baseline="0" dirty="0">
                <a:ln>
                  <a:noFill/>
                </a:ln>
                <a:solidFill>
                  <a:srgbClr val="C31414"/>
                </a:solidFill>
                <a:effectLst/>
                <a:uLnTx/>
                <a:uFillTx/>
                <a:latin typeface="COOP"/>
                <a:ea typeface="+mn-ea"/>
                <a:cs typeface="+mn-cs"/>
              </a:rPr>
              <a:t>udvider løbende </a:t>
            </a:r>
            <a:r>
              <a:rPr kumimoji="0" lang="da-DK" sz="1600" b="0" i="0" u="none" strike="noStrike" kern="1200" cap="none" spc="0" normalizeH="0" baseline="0" dirty="0">
                <a:ln>
                  <a:noFill/>
                </a:ln>
                <a:solidFill>
                  <a:srgbClr val="C31414"/>
                </a:solidFill>
                <a:effectLst/>
                <a:uLnTx/>
                <a:uFillTx/>
                <a:latin typeface="COOP"/>
                <a:ea typeface="+mn-ea"/>
                <a:cs typeface="+mn-cs"/>
              </a:rPr>
              <a:t>fordelsprogrammet </a:t>
            </a:r>
            <a:endParaRPr kumimoji="0" lang="da-DK" sz="1600" b="0" i="0" u="none" strike="noStrike" kern="1200" cap="none" spc="-20" normalizeH="0" baseline="0" dirty="0">
              <a:ln>
                <a:noFill/>
              </a:ln>
              <a:solidFill>
                <a:srgbClr val="C31414"/>
              </a:solidFill>
              <a:effectLst/>
              <a:uLnTx/>
              <a:uFillTx/>
              <a:latin typeface="COOP"/>
              <a:ea typeface="+mn-ea"/>
              <a:cs typeface="+mn-cs"/>
            </a:endParaRPr>
          </a:p>
        </p:txBody>
      </p:sp>
      <p:sp>
        <p:nvSpPr>
          <p:cNvPr id="9" name="Rectangle 8">
            <a:extLst>
              <a:ext uri="{FF2B5EF4-FFF2-40B4-BE49-F238E27FC236}">
                <a16:creationId xmlns:a16="http://schemas.microsoft.com/office/drawing/2014/main" id="{960B840E-D377-B54C-8441-11204E042761}"/>
              </a:ext>
            </a:extLst>
          </p:cNvPr>
          <p:cNvSpPr/>
          <p:nvPr/>
        </p:nvSpPr>
        <p:spPr>
          <a:xfrm>
            <a:off x="352991" y="385011"/>
            <a:ext cx="5314384" cy="5996739"/>
          </a:xfrm>
          <a:prstGeom prst="rect">
            <a:avLst/>
          </a:prstGeom>
          <a:noFill/>
          <a:ln w="28575">
            <a:solidFill>
              <a:srgbClr val="D918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DK" sz="1800" b="0" i="0" u="none" strike="noStrike" kern="1200" cap="none" spc="0" normalizeH="0" baseline="0" noProof="0">
              <a:ln>
                <a:noFill/>
              </a:ln>
              <a:solidFill>
                <a:srgbClr val="FFFFFF"/>
              </a:solidFill>
              <a:effectLst/>
              <a:uLnTx/>
              <a:uFillTx/>
              <a:latin typeface="COOP"/>
              <a:ea typeface="+mn-ea"/>
              <a:cs typeface="+mn-cs"/>
            </a:endParaRPr>
          </a:p>
        </p:txBody>
      </p:sp>
      <p:sp>
        <p:nvSpPr>
          <p:cNvPr id="2" name="Rektangel 1">
            <a:extLst>
              <a:ext uri="{FF2B5EF4-FFF2-40B4-BE49-F238E27FC236}">
                <a16:creationId xmlns:a16="http://schemas.microsoft.com/office/drawing/2014/main" id="{A775F22B-E167-48B4-BC5C-6F396E46A800}"/>
              </a:ext>
            </a:extLst>
          </p:cNvPr>
          <p:cNvSpPr/>
          <p:nvPr/>
        </p:nvSpPr>
        <p:spPr>
          <a:xfrm>
            <a:off x="6067425" y="-1"/>
            <a:ext cx="6124574"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OP"/>
              <a:ea typeface="+mn-ea"/>
              <a:cs typeface="+mn-cs"/>
            </a:endParaRPr>
          </a:p>
        </p:txBody>
      </p:sp>
      <p:pic>
        <p:nvPicPr>
          <p:cNvPr id="10" name="Coop FordelsKonto video">
            <a:hlinkClick r:id="" action="ppaction://media"/>
            <a:extLst>
              <a:ext uri="{FF2B5EF4-FFF2-40B4-BE49-F238E27FC236}">
                <a16:creationId xmlns:a16="http://schemas.microsoft.com/office/drawing/2014/main" id="{40A74975-769A-48A8-8F01-742AF25F9201}"/>
              </a:ext>
            </a:extLst>
          </p:cNvPr>
          <p:cNvPicPr>
            <a:picLocks noChangeAspect="1"/>
          </p:cNvPicPr>
          <p:nvPr>
            <a:videoFile r:link="rId3"/>
            <p:extLst>
              <p:ext uri="{DAA4B4D4-6D71-4841-9C94-3DE7FCFB9230}">
                <p14:media xmlns:p14="http://schemas.microsoft.com/office/powerpoint/2010/main" r:embed="rId2"/>
              </p:ext>
            </p:extLst>
          </p:nvPr>
        </p:nvPicPr>
        <p:blipFill>
          <a:blip r:embed="rId8"/>
          <a:stretch>
            <a:fillRect/>
          </a:stretch>
        </p:blipFill>
        <p:spPr>
          <a:xfrm>
            <a:off x="7902401" y="350541"/>
            <a:ext cx="2484000" cy="4709900"/>
          </a:xfrm>
          <a:prstGeom prst="rect">
            <a:avLst/>
          </a:prstGeom>
        </p:spPr>
      </p:pic>
      <p:grpSp>
        <p:nvGrpSpPr>
          <p:cNvPr id="38" name="Gruppe 37">
            <a:extLst>
              <a:ext uri="{FF2B5EF4-FFF2-40B4-BE49-F238E27FC236}">
                <a16:creationId xmlns:a16="http://schemas.microsoft.com/office/drawing/2014/main" id="{E48CDEF3-0541-434D-8FB2-F2BDE192B6AC}"/>
              </a:ext>
            </a:extLst>
          </p:cNvPr>
          <p:cNvGrpSpPr/>
          <p:nvPr/>
        </p:nvGrpSpPr>
        <p:grpSpPr>
          <a:xfrm>
            <a:off x="6268842" y="5429727"/>
            <a:ext cx="5817505" cy="890396"/>
            <a:chOff x="6041858" y="5911964"/>
            <a:chExt cx="5817505" cy="890396"/>
          </a:xfrm>
        </p:grpSpPr>
        <p:pic>
          <p:nvPicPr>
            <p:cNvPr id="5" name="Billede 4">
              <a:extLst>
                <a:ext uri="{FF2B5EF4-FFF2-40B4-BE49-F238E27FC236}">
                  <a16:creationId xmlns:a16="http://schemas.microsoft.com/office/drawing/2014/main" id="{39A5D800-7789-4166-8704-31A4A5FDA85D}"/>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6483808" y="5911964"/>
              <a:ext cx="341866" cy="429249"/>
            </a:xfrm>
            <a:prstGeom prst="rect">
              <a:avLst/>
            </a:prstGeom>
          </p:spPr>
        </p:pic>
        <p:pic>
          <p:nvPicPr>
            <p:cNvPr id="11" name="Billede 10">
              <a:extLst>
                <a:ext uri="{FF2B5EF4-FFF2-40B4-BE49-F238E27FC236}">
                  <a16:creationId xmlns:a16="http://schemas.microsoft.com/office/drawing/2014/main" id="{2617D44B-9DDE-4564-A014-BDEF77D460CB}"/>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7007513" y="5944539"/>
              <a:ext cx="667904" cy="396674"/>
            </a:xfrm>
            <a:prstGeom prst="rect">
              <a:avLst/>
            </a:prstGeom>
          </p:spPr>
        </p:pic>
        <p:pic>
          <p:nvPicPr>
            <p:cNvPr id="14" name="Billede 13">
              <a:extLst>
                <a:ext uri="{FF2B5EF4-FFF2-40B4-BE49-F238E27FC236}">
                  <a16:creationId xmlns:a16="http://schemas.microsoft.com/office/drawing/2014/main" id="{CF97DBA4-6202-4E1B-8FA5-F3428E5E4CFD}"/>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7782487" y="6039974"/>
              <a:ext cx="703890" cy="226740"/>
            </a:xfrm>
            <a:prstGeom prst="rect">
              <a:avLst/>
            </a:prstGeom>
          </p:spPr>
        </p:pic>
        <p:pic>
          <p:nvPicPr>
            <p:cNvPr id="17" name="Billede 16">
              <a:extLst>
                <a:ext uri="{FF2B5EF4-FFF2-40B4-BE49-F238E27FC236}">
                  <a16:creationId xmlns:a16="http://schemas.microsoft.com/office/drawing/2014/main" id="{06292352-94E5-49E4-8C90-3C7177CA3862}"/>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8648685" y="6007406"/>
              <a:ext cx="667904" cy="314783"/>
            </a:xfrm>
            <a:prstGeom prst="rect">
              <a:avLst/>
            </a:prstGeom>
          </p:spPr>
        </p:pic>
        <p:pic>
          <p:nvPicPr>
            <p:cNvPr id="19" name="Billede 18">
              <a:extLst>
                <a:ext uri="{FF2B5EF4-FFF2-40B4-BE49-F238E27FC236}">
                  <a16:creationId xmlns:a16="http://schemas.microsoft.com/office/drawing/2014/main" id="{A1A25714-5C72-473B-B96C-4C959BB2A5E7}"/>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9496589" y="6047930"/>
              <a:ext cx="1079211" cy="233733"/>
            </a:xfrm>
            <a:prstGeom prst="rect">
              <a:avLst/>
            </a:prstGeom>
          </p:spPr>
        </p:pic>
        <p:pic>
          <p:nvPicPr>
            <p:cNvPr id="23" name="Billede 22">
              <a:extLst>
                <a:ext uri="{FF2B5EF4-FFF2-40B4-BE49-F238E27FC236}">
                  <a16:creationId xmlns:a16="http://schemas.microsoft.com/office/drawing/2014/main" id="{987F67A4-D493-4323-A7A6-7DA14DC9D0C1}"/>
                </a:ext>
              </a:extLst>
            </p:cNvPr>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10594757" y="6097879"/>
              <a:ext cx="987643" cy="155640"/>
            </a:xfrm>
            <a:prstGeom prst="rect">
              <a:avLst/>
            </a:prstGeom>
          </p:spPr>
        </p:pic>
        <p:pic>
          <p:nvPicPr>
            <p:cNvPr id="25" name="Billede 24">
              <a:extLst>
                <a:ext uri="{FF2B5EF4-FFF2-40B4-BE49-F238E27FC236}">
                  <a16:creationId xmlns:a16="http://schemas.microsoft.com/office/drawing/2014/main" id="{B61C731B-2C9B-432F-BD3C-90D4B289A409}"/>
                </a:ext>
              </a:extLst>
            </p:cNvPr>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10608708" y="6460763"/>
              <a:ext cx="1250655" cy="213867"/>
            </a:xfrm>
            <a:prstGeom prst="rect">
              <a:avLst/>
            </a:prstGeom>
          </p:spPr>
        </p:pic>
        <p:pic>
          <p:nvPicPr>
            <p:cNvPr id="27" name="Billede 26">
              <a:extLst>
                <a:ext uri="{FF2B5EF4-FFF2-40B4-BE49-F238E27FC236}">
                  <a16:creationId xmlns:a16="http://schemas.microsoft.com/office/drawing/2014/main" id="{9A219AE9-7C95-48C2-9A51-F3B83F5BB888}"/>
                </a:ext>
              </a:extLst>
            </p:cNvPr>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6796619" y="6373111"/>
              <a:ext cx="411678" cy="429249"/>
            </a:xfrm>
            <a:prstGeom prst="rect">
              <a:avLst/>
            </a:prstGeom>
          </p:spPr>
        </p:pic>
        <p:pic>
          <p:nvPicPr>
            <p:cNvPr id="29" name="Billede 28">
              <a:extLst>
                <a:ext uri="{FF2B5EF4-FFF2-40B4-BE49-F238E27FC236}">
                  <a16:creationId xmlns:a16="http://schemas.microsoft.com/office/drawing/2014/main" id="{7BF17385-0FD9-48BF-B884-A118F1F736C9}"/>
                </a:ext>
              </a:extLst>
            </p:cNvPr>
            <p:cNvPicPr>
              <a:picLocks noChangeAspect="1"/>
            </p:cNvPicPr>
            <p:nvPr/>
          </p:nvPicPr>
          <p:blipFill>
            <a:blip r:embed="rId17" cstate="email">
              <a:extLst>
                <a:ext uri="{28A0092B-C50C-407E-A947-70E740481C1C}">
                  <a14:useLocalDpi xmlns:a14="http://schemas.microsoft.com/office/drawing/2010/main"/>
                </a:ext>
              </a:extLst>
            </a:blip>
            <a:stretch>
              <a:fillRect/>
            </a:stretch>
          </p:blipFill>
          <p:spPr>
            <a:xfrm>
              <a:off x="7457825" y="6377867"/>
              <a:ext cx="411678" cy="416824"/>
            </a:xfrm>
            <a:prstGeom prst="rect">
              <a:avLst/>
            </a:prstGeom>
          </p:spPr>
        </p:pic>
        <p:pic>
          <p:nvPicPr>
            <p:cNvPr id="31" name="Billede 30">
              <a:extLst>
                <a:ext uri="{FF2B5EF4-FFF2-40B4-BE49-F238E27FC236}">
                  <a16:creationId xmlns:a16="http://schemas.microsoft.com/office/drawing/2014/main" id="{12C43F1A-82FD-4583-A5D4-F4DC29317E9F}"/>
                </a:ext>
              </a:extLst>
            </p:cNvPr>
            <p:cNvPicPr>
              <a:picLocks noChangeAspect="1"/>
            </p:cNvPicPr>
            <p:nvPr/>
          </p:nvPicPr>
          <p:blipFill>
            <a:blip r:embed="rId18" cstate="email">
              <a:extLst>
                <a:ext uri="{28A0092B-C50C-407E-A947-70E740481C1C}">
                  <a14:useLocalDpi xmlns:a14="http://schemas.microsoft.com/office/drawing/2010/main"/>
                </a:ext>
              </a:extLst>
            </a:blip>
            <a:stretch>
              <a:fillRect/>
            </a:stretch>
          </p:blipFill>
          <p:spPr>
            <a:xfrm>
              <a:off x="6041858" y="6460763"/>
              <a:ext cx="598137" cy="225827"/>
            </a:xfrm>
            <a:prstGeom prst="rect">
              <a:avLst/>
            </a:prstGeom>
          </p:spPr>
        </p:pic>
        <p:pic>
          <p:nvPicPr>
            <p:cNvPr id="33" name="Billede 32">
              <a:extLst>
                <a:ext uri="{FF2B5EF4-FFF2-40B4-BE49-F238E27FC236}">
                  <a16:creationId xmlns:a16="http://schemas.microsoft.com/office/drawing/2014/main" id="{B649A2FF-6B94-4829-87F3-E6914925F0C0}"/>
                </a:ext>
              </a:extLst>
            </p:cNvPr>
            <p:cNvPicPr>
              <a:picLocks noChangeAspect="1"/>
            </p:cNvPicPr>
            <p:nvPr/>
          </p:nvPicPr>
          <p:blipFill>
            <a:blip r:embed="rId19" cstate="email">
              <a:extLst>
                <a:ext uri="{28A0092B-C50C-407E-A947-70E740481C1C}">
                  <a14:useLocalDpi xmlns:a14="http://schemas.microsoft.com/office/drawing/2010/main"/>
                </a:ext>
              </a:extLst>
            </a:blip>
            <a:stretch>
              <a:fillRect/>
            </a:stretch>
          </p:blipFill>
          <p:spPr>
            <a:xfrm>
              <a:off x="8026201" y="6463289"/>
              <a:ext cx="686699" cy="254022"/>
            </a:xfrm>
            <a:prstGeom prst="rect">
              <a:avLst/>
            </a:prstGeom>
          </p:spPr>
        </p:pic>
        <p:pic>
          <p:nvPicPr>
            <p:cNvPr id="35" name="Billede 34">
              <a:extLst>
                <a:ext uri="{FF2B5EF4-FFF2-40B4-BE49-F238E27FC236}">
                  <a16:creationId xmlns:a16="http://schemas.microsoft.com/office/drawing/2014/main" id="{4F5DB6F9-D6C7-4B3D-8F9B-7EFE3ABD2844}"/>
                </a:ext>
              </a:extLst>
            </p:cNvPr>
            <p:cNvPicPr>
              <a:picLocks noChangeAspect="1"/>
            </p:cNvPicPr>
            <p:nvPr/>
          </p:nvPicPr>
          <p:blipFill>
            <a:blip r:embed="rId20" cstate="email">
              <a:extLst>
                <a:ext uri="{28A0092B-C50C-407E-A947-70E740481C1C}">
                  <a14:useLocalDpi xmlns:a14="http://schemas.microsoft.com/office/drawing/2010/main"/>
                </a:ext>
              </a:extLst>
            </a:blip>
            <a:stretch>
              <a:fillRect/>
            </a:stretch>
          </p:blipFill>
          <p:spPr>
            <a:xfrm>
              <a:off x="9872527" y="6483896"/>
              <a:ext cx="554992" cy="266396"/>
            </a:xfrm>
            <a:prstGeom prst="rect">
              <a:avLst/>
            </a:prstGeom>
          </p:spPr>
        </p:pic>
        <p:pic>
          <p:nvPicPr>
            <p:cNvPr id="37" name="Billede 36">
              <a:extLst>
                <a:ext uri="{FF2B5EF4-FFF2-40B4-BE49-F238E27FC236}">
                  <a16:creationId xmlns:a16="http://schemas.microsoft.com/office/drawing/2014/main" id="{71E6D651-DF1F-406B-A2D7-D0D1BA5E517A}"/>
                </a:ext>
              </a:extLst>
            </p:cNvPr>
            <p:cNvPicPr>
              <a:picLocks noChangeAspect="1"/>
            </p:cNvPicPr>
            <p:nvPr/>
          </p:nvPicPr>
          <p:blipFill>
            <a:blip r:embed="rId21" cstate="email">
              <a:extLst>
                <a:ext uri="{28A0092B-C50C-407E-A947-70E740481C1C}">
                  <a14:useLocalDpi xmlns:a14="http://schemas.microsoft.com/office/drawing/2010/main"/>
                </a:ext>
              </a:extLst>
            </a:blip>
            <a:stretch>
              <a:fillRect/>
            </a:stretch>
          </p:blipFill>
          <p:spPr>
            <a:xfrm>
              <a:off x="8991299" y="6535025"/>
              <a:ext cx="776776" cy="139605"/>
            </a:xfrm>
            <a:prstGeom prst="rect">
              <a:avLst/>
            </a:prstGeom>
          </p:spPr>
        </p:pic>
      </p:grpSp>
      <p:pic>
        <p:nvPicPr>
          <p:cNvPr id="24" name="Graphic 67">
            <a:extLst>
              <a:ext uri="{FF2B5EF4-FFF2-40B4-BE49-F238E27FC236}">
                <a16:creationId xmlns:a16="http://schemas.microsoft.com/office/drawing/2014/main" id="{31A514E8-EB46-473F-8BA6-AC7B7DB009DA}"/>
              </a:ext>
            </a:extLst>
          </p:cNvPr>
          <p:cNvPicPr>
            <a:picLocks noChangeAspect="1"/>
          </p:cNvPicPr>
          <p:nvPr/>
        </p:nvPicPr>
        <p:blipFill>
          <a:blip r:embed="rId22" cstate="email">
            <a:extLst>
              <a:ext uri="{28A0092B-C50C-407E-A947-70E740481C1C}">
                <a14:useLocalDpi xmlns:a14="http://schemas.microsoft.com/office/drawing/2010/main"/>
              </a:ext>
              <a:ext uri="{96DAC541-7B7A-43D3-8B79-37D633B846F1}">
                <asvg:svgBlip xmlns:asvg="http://schemas.microsoft.com/office/drawing/2016/SVG/main" r:embed="rId23"/>
              </a:ext>
            </a:extLst>
          </a:blip>
          <a:stretch>
            <a:fillRect/>
          </a:stretch>
        </p:blipFill>
        <p:spPr>
          <a:xfrm>
            <a:off x="5749993" y="6550905"/>
            <a:ext cx="692014" cy="198770"/>
          </a:xfrm>
          <a:prstGeom prst="rect">
            <a:avLst/>
          </a:prstGeom>
        </p:spPr>
      </p:pic>
      <p:cxnSp>
        <p:nvCxnSpPr>
          <p:cNvPr id="6" name="Lige forbindelse 5">
            <a:extLst>
              <a:ext uri="{FF2B5EF4-FFF2-40B4-BE49-F238E27FC236}">
                <a16:creationId xmlns:a16="http://schemas.microsoft.com/office/drawing/2014/main" id="{90EFF707-A3E1-452D-8DEC-86E022BB7228}"/>
              </a:ext>
            </a:extLst>
          </p:cNvPr>
          <p:cNvCxnSpPr/>
          <p:nvPr/>
        </p:nvCxnSpPr>
        <p:spPr>
          <a:xfrm>
            <a:off x="6268842" y="6381750"/>
            <a:ext cx="5662746"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8" name="Lige forbindelse 27">
            <a:extLst>
              <a:ext uri="{FF2B5EF4-FFF2-40B4-BE49-F238E27FC236}">
                <a16:creationId xmlns:a16="http://schemas.microsoft.com/office/drawing/2014/main" id="{7659CDDA-7376-4FD2-A16A-6DADD62E2747}"/>
              </a:ext>
            </a:extLst>
          </p:cNvPr>
          <p:cNvCxnSpPr/>
          <p:nvPr/>
        </p:nvCxnSpPr>
        <p:spPr>
          <a:xfrm>
            <a:off x="6240463" y="5350011"/>
            <a:ext cx="5662746" cy="0"/>
          </a:xfrm>
          <a:prstGeom prst="line">
            <a:avLst/>
          </a:prstGeom>
          <a:ln w="2857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1330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2124"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2">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2">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2">
                                            <p:txEl>
                                              <p:pRg st="7" end="7"/>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2">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2">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10"/>
                    </p:tgtEl>
                  </p:cond>
                </p:stCondLst>
                <p:endSync evt="end" delay="0">
                  <p:rtn val="all"/>
                </p:endSync>
                <p:childTnLst>
                  <p:par>
                    <p:cTn id="32" fill="hold">
                      <p:stCondLst>
                        <p:cond delay="0"/>
                      </p:stCondLst>
                      <p:childTnLst>
                        <p:par>
                          <p:cTn id="33" fill="hold">
                            <p:stCondLst>
                              <p:cond delay="0"/>
                            </p:stCondLst>
                            <p:childTnLst>
                              <p:par>
                                <p:cTn id="34" presetID="2" presetClass="mediacall" presetSubtype="0" fill="hold" nodeType="withEffect">
                                  <p:stCondLst>
                                    <p:cond delay="0"/>
                                  </p:stCondLst>
                                  <p:childTnLst>
                                    <p:cmd type="call" cmd="togglePause">
                                      <p:cBhvr>
                                        <p:cTn id="35" dur="1" fill="hold"/>
                                        <p:tgtEl>
                                          <p:spTgt spid="10"/>
                                        </p:tgtEl>
                                      </p:cBhvr>
                                    </p:cmd>
                                  </p:childTnLst>
                                </p:cTn>
                              </p:par>
                            </p:childTnLst>
                          </p:cTn>
                        </p:par>
                      </p:childTnLst>
                    </p:cTn>
                  </p:par>
                </p:childTnLst>
              </p:cTn>
              <p:nextCondLst>
                <p:cond evt="onClick" delay="0">
                  <p:tgtEl>
                    <p:spTgt spid="10"/>
                  </p:tgtEl>
                </p:cond>
              </p:nextCondLst>
            </p:seq>
            <p:video>
              <p:cMediaNode vol="80000">
                <p:cTn id="36" fill="hold" display="0">
                  <p:stCondLst>
                    <p:cond delay="indefinite"/>
                  </p:stCondLst>
                </p:cTn>
                <p:tgtEl>
                  <p:spTgt spid="10"/>
                </p:tgtEl>
              </p:cMediaNode>
            </p:vide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l="-4000" r="-4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7599762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18E246C-D9A7-CEDC-09DD-2973BE2E9740}"/>
              </a:ext>
            </a:extLst>
          </p:cNvPr>
          <p:cNvSpPr>
            <a:spLocks noGrp="1"/>
          </p:cNvSpPr>
          <p:nvPr>
            <p:ph type="ctrTitle"/>
          </p:nvPr>
        </p:nvSpPr>
        <p:spPr/>
        <p:txBody>
          <a:bodyPr/>
          <a:lstStyle/>
          <a:p>
            <a:r>
              <a:rPr lang="da-DK" dirty="0"/>
              <a:t>SKILLER: GoCook</a:t>
            </a:r>
          </a:p>
        </p:txBody>
      </p:sp>
      <p:sp>
        <p:nvSpPr>
          <p:cNvPr id="3" name="Undertitel 2">
            <a:extLst>
              <a:ext uri="{FF2B5EF4-FFF2-40B4-BE49-F238E27FC236}">
                <a16:creationId xmlns:a16="http://schemas.microsoft.com/office/drawing/2014/main" id="{BFE5D142-C855-D3C3-96ED-A8088FE57F4A}"/>
              </a:ext>
            </a:extLst>
          </p:cNvPr>
          <p:cNvSpPr>
            <a:spLocks noGrp="1"/>
          </p:cNvSpPr>
          <p:nvPr>
            <p:ph type="subTitle" idx="1"/>
          </p:nvPr>
        </p:nvSpPr>
        <p:spPr/>
        <p:txBody>
          <a:bodyPr/>
          <a:lstStyle/>
          <a:p>
            <a:endParaRPr lang="da-DK" dirty="0"/>
          </a:p>
        </p:txBody>
      </p:sp>
    </p:spTree>
    <p:extLst>
      <p:ext uri="{BB962C8B-B14F-4D97-AF65-F5344CB8AC3E}">
        <p14:creationId xmlns:p14="http://schemas.microsoft.com/office/powerpoint/2010/main" val="162467538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alphaModFix amt="89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99B8315-D8C3-45FD-BB4E-7FCC5F5729C8}"/>
              </a:ext>
            </a:extLst>
          </p:cNvPr>
          <p:cNvSpPr>
            <a:spLocks noGrp="1"/>
          </p:cNvSpPr>
          <p:nvPr>
            <p:ph type="title"/>
          </p:nvPr>
        </p:nvSpPr>
        <p:spPr/>
        <p:txBody>
          <a:bodyPr/>
          <a:lstStyle/>
          <a:p>
            <a:r>
              <a:rPr lang="da-DK"/>
              <a:t>    </a:t>
            </a:r>
            <a:endParaRPr lang="da-DK" dirty="0"/>
          </a:p>
        </p:txBody>
      </p:sp>
    </p:spTree>
    <p:extLst>
      <p:ext uri="{BB962C8B-B14F-4D97-AF65-F5344CB8AC3E}">
        <p14:creationId xmlns:p14="http://schemas.microsoft.com/office/powerpoint/2010/main" val="352049839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1650A16-E9D5-90F8-B784-FE9323DAE7C6}"/>
              </a:ext>
            </a:extLst>
          </p:cNvPr>
          <p:cNvSpPr>
            <a:spLocks noGrp="1"/>
          </p:cNvSpPr>
          <p:nvPr>
            <p:ph type="ctrTitle"/>
          </p:nvPr>
        </p:nvSpPr>
        <p:spPr/>
        <p:txBody>
          <a:bodyPr/>
          <a:lstStyle/>
          <a:p>
            <a:r>
              <a:rPr lang="da-DK" dirty="0"/>
              <a:t>SKILLER: Coop Crowdfunding</a:t>
            </a:r>
          </a:p>
        </p:txBody>
      </p:sp>
      <p:sp>
        <p:nvSpPr>
          <p:cNvPr id="3" name="Undertitel 2">
            <a:extLst>
              <a:ext uri="{FF2B5EF4-FFF2-40B4-BE49-F238E27FC236}">
                <a16:creationId xmlns:a16="http://schemas.microsoft.com/office/drawing/2014/main" id="{E43F2A38-B064-534B-1DFA-5A434F737842}"/>
              </a:ext>
            </a:extLst>
          </p:cNvPr>
          <p:cNvSpPr>
            <a:spLocks noGrp="1"/>
          </p:cNvSpPr>
          <p:nvPr>
            <p:ph type="subTitle" idx="1"/>
          </p:nvPr>
        </p:nvSpPr>
        <p:spPr/>
        <p:txBody>
          <a:bodyPr/>
          <a:lstStyle/>
          <a:p>
            <a:endParaRPr lang="da-DK"/>
          </a:p>
        </p:txBody>
      </p:sp>
    </p:spTree>
    <p:extLst>
      <p:ext uri="{BB962C8B-B14F-4D97-AF65-F5344CB8AC3E}">
        <p14:creationId xmlns:p14="http://schemas.microsoft.com/office/powerpoint/2010/main" val="37730700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lede 2" descr="Et billede, der indeholder person, mængde&#10;&#10;Automatisk genereret beskrivelse">
            <a:extLst>
              <a:ext uri="{FF2B5EF4-FFF2-40B4-BE49-F238E27FC236}">
                <a16:creationId xmlns:a16="http://schemas.microsoft.com/office/drawing/2014/main" id="{5E904D41-77DC-409B-9857-96AF850A1599}"/>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0" y="-1"/>
            <a:ext cx="12191980" cy="6857990"/>
          </a:xfrm>
          <a:prstGeom prst="rect">
            <a:avLst/>
          </a:prstGeom>
          <a:blipFill dpi="0" rotWithShape="1">
            <a:blip r:embed="rId4">
              <a:alphaModFix amt="34000"/>
            </a:blip>
            <a:srcRect/>
            <a:tile tx="0" ty="0" sx="100000" sy="100000" flip="none" algn="tl"/>
          </a:blipFill>
        </p:spPr>
      </p:pic>
      <p:sp>
        <p:nvSpPr>
          <p:cNvPr id="8" name="Text Placeholder 2">
            <a:extLst>
              <a:ext uri="{FF2B5EF4-FFF2-40B4-BE49-F238E27FC236}">
                <a16:creationId xmlns:a16="http://schemas.microsoft.com/office/drawing/2014/main" id="{385F1B00-8348-4DFC-A646-1B43744CC4A2}"/>
              </a:ext>
            </a:extLst>
          </p:cNvPr>
          <p:cNvSpPr>
            <a:spLocks noGrp="1"/>
          </p:cNvSpPr>
          <p:nvPr>
            <p:ph type="body" sz="quarter" idx="15"/>
          </p:nvPr>
        </p:nvSpPr>
        <p:spPr/>
        <p:txBody>
          <a:bodyPr/>
          <a:lstStyle/>
          <a:p>
            <a:endParaRPr lang="en-US" dirty="0"/>
          </a:p>
        </p:txBody>
      </p:sp>
      <p:sp>
        <p:nvSpPr>
          <p:cNvPr id="10" name="Title 3">
            <a:extLst>
              <a:ext uri="{FF2B5EF4-FFF2-40B4-BE49-F238E27FC236}">
                <a16:creationId xmlns:a16="http://schemas.microsoft.com/office/drawing/2014/main" id="{35FC4E03-A5A6-45E0-80F7-E145348B4753}"/>
              </a:ext>
            </a:extLst>
          </p:cNvPr>
          <p:cNvSpPr>
            <a:spLocks noGrp="1"/>
          </p:cNvSpPr>
          <p:nvPr>
            <p:ph type="ctrTitle"/>
          </p:nvPr>
        </p:nvSpPr>
        <p:spPr>
          <a:xfrm>
            <a:off x="695325" y="354564"/>
            <a:ext cx="10754906" cy="1084499"/>
          </a:xfrm>
        </p:spPr>
        <p:txBody>
          <a:bodyPr>
            <a:normAutofit/>
          </a:bodyPr>
          <a:lstStyle/>
          <a:p>
            <a:r>
              <a:rPr lang="en-US" sz="5000" dirty="0"/>
              <a:t>Indflydelse &amp; </a:t>
            </a:r>
            <a:r>
              <a:rPr lang="en-US" sz="5000" dirty="0" err="1"/>
              <a:t>medejerskab</a:t>
            </a:r>
            <a:endParaRPr lang="en-US" sz="5000" dirty="0"/>
          </a:p>
        </p:txBody>
      </p:sp>
      <p:sp>
        <p:nvSpPr>
          <p:cNvPr id="7" name="Google Shape;360;p52">
            <a:extLst>
              <a:ext uri="{FF2B5EF4-FFF2-40B4-BE49-F238E27FC236}">
                <a16:creationId xmlns:a16="http://schemas.microsoft.com/office/drawing/2014/main" id="{4F68C9ED-563A-4F93-8FB9-A992E68C4BD9}"/>
              </a:ext>
            </a:extLst>
          </p:cNvPr>
          <p:cNvSpPr>
            <a:spLocks noChangeAspect="1"/>
          </p:cNvSpPr>
          <p:nvPr/>
        </p:nvSpPr>
        <p:spPr>
          <a:xfrm>
            <a:off x="5214" y="2983998"/>
            <a:ext cx="4059936" cy="3873992"/>
          </a:xfrm>
          <a:prstGeom prst="ellipse">
            <a:avLst/>
          </a:prstGeom>
          <a:solidFill>
            <a:srgbClr val="C00000"/>
          </a:solidFill>
          <a:ln w="28575" cap="flat" cmpd="sng">
            <a:solidFill>
              <a:srgbClr val="C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2000" b="1" i="0" u="none" strike="noStrike" kern="1200" cap="none" spc="0" normalizeH="0" baseline="0" noProof="0" dirty="0">
                <a:ln>
                  <a:noFill/>
                </a:ln>
                <a:solidFill>
                  <a:schemeClr val="bg1"/>
                </a:solidFill>
                <a:effectLst/>
                <a:uLnTx/>
                <a:uFillTx/>
                <a:latin typeface="COOP" panose="02010504010101010104" pitchFamily="2" charset="0"/>
                <a:ea typeface="Arial"/>
                <a:cs typeface="Arial" pitchFamily="34" charset="0"/>
                <a:sym typeface="Arial"/>
              </a:rPr>
              <a:t>Lokalt</a:t>
            </a:r>
            <a:r>
              <a:rPr lang="da-DK" sz="2000" dirty="0">
                <a:solidFill>
                  <a:schemeClr val="bg1"/>
                </a:solidFill>
                <a:effectLst/>
                <a:latin typeface="COOP" panose="02010504010101010104" pitchFamily="2" charset="0"/>
                <a:ea typeface="Calibri" panose="020F0502020204030204" pitchFamily="34" charset="0"/>
                <a:cs typeface="Times New Roman" panose="02020603050405020304" pitchFamily="18"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da-DK" sz="2000" dirty="0">
              <a:solidFill>
                <a:schemeClr val="bg1"/>
              </a:solidFill>
              <a:effectLst/>
              <a:latin typeface="COOP" panose="02010504010101010104" pitchFamily="2"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da-DK" dirty="0">
                <a:solidFill>
                  <a:schemeClr val="bg1"/>
                </a:solidFill>
                <a:effectLst/>
                <a:latin typeface="COOP" panose="02010504010101010104" pitchFamily="2" charset="0"/>
                <a:ea typeface="Calibri" panose="020F0502020204030204" pitchFamily="34" charset="0"/>
                <a:cs typeface="Times New Roman" panose="02020603050405020304" pitchFamily="18" charset="0"/>
              </a:rPr>
              <a:t>i din butiksbestyrelse</a:t>
            </a:r>
            <a:r>
              <a:rPr lang="da-DK" dirty="0">
                <a:solidFill>
                  <a:schemeClr val="bg1"/>
                </a:solidFill>
                <a:latin typeface="COOP" panose="02010504010101010104" pitchFamily="2" charset="0"/>
                <a:ea typeface="Calibri" panose="020F0502020204030204" pitchFamily="34" charset="0"/>
                <a:cs typeface="Times New Roman" panose="02020603050405020304" pitchFamily="18" charset="0"/>
              </a:rPr>
              <a:t>, brugsforening eller medlemsudvalg</a:t>
            </a:r>
            <a:r>
              <a:rPr lang="da-DK" dirty="0">
                <a:solidFill>
                  <a:schemeClr val="bg1"/>
                </a:solidFill>
                <a:effectLst/>
                <a:latin typeface="COOP" panose="02010504010101010104" pitchFamily="2" charset="0"/>
                <a:ea typeface="Calibri" panose="020F0502020204030204" pitchFamily="34" charset="0"/>
                <a:cs typeface="Times New Roman" panose="02020603050405020304" pitchFamily="18" charset="0"/>
              </a:rPr>
              <a:t> </a:t>
            </a:r>
            <a:endParaRPr kumimoji="0" lang="da-DK" b="0" i="0" u="none" strike="noStrike" kern="1200" cap="none" spc="0" normalizeH="0" baseline="0" noProof="0" dirty="0">
              <a:ln>
                <a:noFill/>
              </a:ln>
              <a:solidFill>
                <a:schemeClr val="bg1"/>
              </a:solidFill>
              <a:effectLst/>
              <a:uLnTx/>
              <a:uFillTx/>
              <a:latin typeface="COOP" panose="02010504010101010104" pitchFamily="2" charset="0"/>
              <a:ea typeface="Arial"/>
              <a:cs typeface="Arial" pitchFamily="34" charset="0"/>
              <a:sym typeface="Arial"/>
            </a:endParaRPr>
          </a:p>
        </p:txBody>
      </p:sp>
      <p:sp>
        <p:nvSpPr>
          <p:cNvPr id="9" name="Google Shape;360;p52">
            <a:extLst>
              <a:ext uri="{FF2B5EF4-FFF2-40B4-BE49-F238E27FC236}">
                <a16:creationId xmlns:a16="http://schemas.microsoft.com/office/drawing/2014/main" id="{E9F63F0D-68E1-457A-A7DB-0145B8512050}"/>
              </a:ext>
            </a:extLst>
          </p:cNvPr>
          <p:cNvSpPr>
            <a:spLocks noChangeAspect="1"/>
          </p:cNvSpPr>
          <p:nvPr/>
        </p:nvSpPr>
        <p:spPr>
          <a:xfrm>
            <a:off x="8132065" y="2089996"/>
            <a:ext cx="4059936" cy="3873992"/>
          </a:xfrm>
          <a:prstGeom prst="ellipse">
            <a:avLst/>
          </a:prstGeom>
          <a:solidFill>
            <a:srgbClr val="C00000"/>
          </a:solidFill>
          <a:ln w="28575" cap="flat" cmpd="sng">
            <a:solidFill>
              <a:srgbClr val="C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a-DK" sz="2000" b="1" dirty="0">
                <a:solidFill>
                  <a:schemeClr val="bg1"/>
                </a:solidFill>
                <a:latin typeface="COOP" panose="02010504010101010104" pitchFamily="2" charset="0"/>
                <a:ea typeface="Arial"/>
                <a:cs typeface="Arial" pitchFamily="34" charset="0"/>
                <a:sym typeface="Arial"/>
              </a:rPr>
              <a:t>National</a:t>
            </a:r>
            <a:r>
              <a:rPr kumimoji="0" lang="da-DK" sz="2000" b="1" i="0" u="none" strike="noStrike" kern="1200" cap="none" spc="0" normalizeH="0" baseline="0" noProof="0" dirty="0">
                <a:ln>
                  <a:noFill/>
                </a:ln>
                <a:solidFill>
                  <a:schemeClr val="bg1"/>
                </a:solidFill>
                <a:effectLst/>
                <a:uLnTx/>
                <a:uFillTx/>
                <a:latin typeface="COOP" panose="02010504010101010104" pitchFamily="2" charset="0"/>
                <a:ea typeface="Arial"/>
                <a:cs typeface="Arial" pitchFamily="34" charset="0"/>
                <a:sym typeface="Arial"/>
              </a:rPr>
              <a:t>t</a:t>
            </a:r>
            <a:r>
              <a:rPr lang="da-DK" sz="1800" dirty="0">
                <a:solidFill>
                  <a:schemeClr val="bg1"/>
                </a:solidFill>
                <a:effectLst/>
                <a:latin typeface="COOP" panose="02010504010101010104" pitchFamily="2" charset="0"/>
                <a:ea typeface="Calibri" panose="020F0502020204030204" pitchFamily="34" charset="0"/>
                <a:cs typeface="Times New Roman" panose="02020603050405020304" pitchFamily="18"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da-DK" sz="1800" dirty="0">
              <a:solidFill>
                <a:schemeClr val="bg1"/>
              </a:solidFill>
              <a:effectLst/>
              <a:latin typeface="COOP" panose="02010504010101010104" pitchFamily="2"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da-DK" dirty="0">
                <a:solidFill>
                  <a:schemeClr val="bg1"/>
                </a:solidFill>
                <a:effectLst/>
                <a:latin typeface="COOP" panose="02010504010101010104" pitchFamily="2" charset="0"/>
                <a:ea typeface="Calibri" panose="020F0502020204030204" pitchFamily="34" charset="0"/>
                <a:cs typeface="Times New Roman" panose="02020603050405020304" pitchFamily="18" charset="0"/>
              </a:rPr>
              <a:t>i Coops landsråd, hvor 126 medlemmer er Coops øverste organ</a:t>
            </a:r>
            <a:endParaRPr kumimoji="0" lang="da-DK" b="0" i="0" u="none" strike="noStrike" kern="1200" cap="none" spc="0" normalizeH="0" baseline="0" noProof="0" dirty="0">
              <a:ln>
                <a:noFill/>
              </a:ln>
              <a:solidFill>
                <a:schemeClr val="bg1"/>
              </a:solidFill>
              <a:effectLst/>
              <a:uLnTx/>
              <a:uFillTx/>
              <a:latin typeface="COOP" panose="02010504010101010104" pitchFamily="2" charset="0"/>
              <a:ea typeface="Arial"/>
              <a:cs typeface="Arial" pitchFamily="34" charset="0"/>
              <a:sym typeface="Arial"/>
            </a:endParaRPr>
          </a:p>
        </p:txBody>
      </p:sp>
    </p:spTree>
    <p:extLst>
      <p:ext uri="{BB962C8B-B14F-4D97-AF65-F5344CB8AC3E}">
        <p14:creationId xmlns:p14="http://schemas.microsoft.com/office/powerpoint/2010/main" val="816031835"/>
      </p:ext>
    </p:extLst>
  </p:cSld>
  <p:clrMapOvr>
    <a:masterClrMapping/>
  </p:clrMapOvr>
  <p:transition spd="slow">
    <p:push dir="u"/>
  </p:transition>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EAAF0BC-5E26-4500-9C85-D7DF7130447A}"/>
              </a:ext>
            </a:extLst>
          </p:cNvPr>
          <p:cNvSpPr>
            <a:spLocks noGrp="1"/>
          </p:cNvSpPr>
          <p:nvPr>
            <p:ph type="title"/>
          </p:nvPr>
        </p:nvSpPr>
        <p:spPr/>
        <p:txBody>
          <a:bodyPr/>
          <a:lstStyle/>
          <a:p>
            <a:r>
              <a:rPr lang="da-DK" dirty="0"/>
              <a:t>   </a:t>
            </a:r>
          </a:p>
        </p:txBody>
      </p:sp>
    </p:spTree>
    <p:extLst>
      <p:ext uri="{BB962C8B-B14F-4D97-AF65-F5344CB8AC3E}">
        <p14:creationId xmlns:p14="http://schemas.microsoft.com/office/powerpoint/2010/main" val="136493030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alphaModFix amt="97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EAAF0BC-5E26-4500-9C85-D7DF7130447A}"/>
              </a:ext>
            </a:extLst>
          </p:cNvPr>
          <p:cNvSpPr>
            <a:spLocks noGrp="1"/>
          </p:cNvSpPr>
          <p:nvPr>
            <p:ph type="title"/>
          </p:nvPr>
        </p:nvSpPr>
        <p:spPr>
          <a:xfrm>
            <a:off x="0" y="1073210"/>
            <a:ext cx="12191999" cy="1677431"/>
          </a:xfrm>
          <a:solidFill>
            <a:schemeClr val="bg2">
              <a:alpha val="75000"/>
            </a:schemeClr>
          </a:solidFill>
        </p:spPr>
        <p:txBody>
          <a:bodyPr>
            <a:noAutofit/>
          </a:bodyPr>
          <a:lstStyle/>
          <a:p>
            <a:pPr algn="ctr"/>
            <a:r>
              <a:rPr lang="da-DK" sz="2200" b="1" dirty="0">
                <a:effectLst/>
                <a:latin typeface="COOP" panose="02010504010101010104" pitchFamily="2" charset="0"/>
                <a:ea typeface="Calibri" panose="020F0502020204030204" pitchFamily="34" charset="0"/>
              </a:rPr>
              <a:t>Coop Crowdfunding </a:t>
            </a:r>
            <a:br>
              <a:rPr lang="da-DK" sz="2200" b="1" dirty="0">
                <a:effectLst/>
                <a:latin typeface="COOP" panose="02010504010101010104" pitchFamily="2" charset="0"/>
                <a:ea typeface="Calibri" panose="020F0502020204030204" pitchFamily="34" charset="0"/>
              </a:rPr>
            </a:br>
            <a:r>
              <a:rPr lang="da-DK" sz="2200" b="1" dirty="0">
                <a:effectLst/>
                <a:latin typeface="COOP" panose="02010504010101010104" pitchFamily="2" charset="0"/>
                <a:ea typeface="Calibri" panose="020F0502020204030204" pitchFamily="34" charset="0"/>
              </a:rPr>
              <a:t>er klima- og fødevarefokuseret crowdfunding</a:t>
            </a:r>
            <a:br>
              <a:rPr lang="da-DK" sz="2200" b="1" dirty="0">
                <a:effectLst/>
                <a:latin typeface="COOP" panose="02010504010101010104" pitchFamily="2" charset="0"/>
                <a:ea typeface="Calibri" panose="020F0502020204030204" pitchFamily="34" charset="0"/>
              </a:rPr>
            </a:br>
            <a:br>
              <a:rPr lang="da-DK" sz="2200" b="1" dirty="0">
                <a:effectLst/>
                <a:latin typeface="COOP" panose="02010504010101010104" pitchFamily="2" charset="0"/>
                <a:ea typeface="Calibri" panose="020F0502020204030204" pitchFamily="34" charset="0"/>
              </a:rPr>
            </a:br>
            <a:r>
              <a:rPr lang="da-DK" sz="2200" b="1" dirty="0">
                <a:effectLst/>
                <a:latin typeface="COOP" panose="02010504010101010104" pitchFamily="2" charset="0"/>
                <a:ea typeface="Calibri" panose="020F0502020204030204" pitchFamily="34" charset="0"/>
              </a:rPr>
              <a:t>30.000 Coop-medlemmer har rejst mere end 40 millioner til 700+ virksomheder</a:t>
            </a:r>
          </a:p>
        </p:txBody>
      </p:sp>
      <p:sp>
        <p:nvSpPr>
          <p:cNvPr id="4" name="Tekstfelt 3">
            <a:extLst>
              <a:ext uri="{FF2B5EF4-FFF2-40B4-BE49-F238E27FC236}">
                <a16:creationId xmlns:a16="http://schemas.microsoft.com/office/drawing/2014/main" id="{6E8AF0AE-45A0-4044-8207-49F809860A98}"/>
              </a:ext>
            </a:extLst>
          </p:cNvPr>
          <p:cNvSpPr txBox="1"/>
          <p:nvPr/>
        </p:nvSpPr>
        <p:spPr>
          <a:xfrm>
            <a:off x="-1" y="5750004"/>
            <a:ext cx="12192000" cy="769441"/>
          </a:xfrm>
          <a:prstGeom prst="rect">
            <a:avLst/>
          </a:prstGeom>
          <a:solidFill>
            <a:schemeClr val="bg2">
              <a:alpha val="75000"/>
            </a:schemeClr>
          </a:solidFill>
        </p:spPr>
        <p:txBody>
          <a:bodyPr wrap="square">
            <a:spAutoFit/>
          </a:bodyPr>
          <a:lstStyle/>
          <a:p>
            <a:pPr algn="ctr"/>
            <a:r>
              <a:rPr lang="da-DK" sz="2200" b="1" dirty="0">
                <a:effectLst/>
                <a:latin typeface="COOP" panose="02010504010101010104" pitchFamily="2" charset="0"/>
                <a:ea typeface="Calibri" panose="020F0502020204030204" pitchFamily="34" charset="0"/>
              </a:rPr>
              <a:t>Hos Coop Crowdfunding kan medlemmerne støtte små, lokale producenter og investere i større, danske virksomheder</a:t>
            </a:r>
          </a:p>
        </p:txBody>
      </p:sp>
    </p:spTree>
    <p:extLst>
      <p:ext uri="{BB962C8B-B14F-4D97-AF65-F5344CB8AC3E}">
        <p14:creationId xmlns:p14="http://schemas.microsoft.com/office/powerpoint/2010/main" val="284330859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06EADFC-AB71-5DDA-7612-DA17C9E38A8D}"/>
              </a:ext>
            </a:extLst>
          </p:cNvPr>
          <p:cNvSpPr>
            <a:spLocks noGrp="1"/>
          </p:cNvSpPr>
          <p:nvPr>
            <p:ph type="ctrTitle"/>
          </p:nvPr>
        </p:nvSpPr>
        <p:spPr/>
        <p:txBody>
          <a:bodyPr/>
          <a:lstStyle/>
          <a:p>
            <a:r>
              <a:rPr lang="da-DK" dirty="0"/>
              <a:t>SKILLER: Afrunding og spørgsmål</a:t>
            </a:r>
          </a:p>
        </p:txBody>
      </p:sp>
      <p:sp>
        <p:nvSpPr>
          <p:cNvPr id="3" name="Undertitel 2">
            <a:extLst>
              <a:ext uri="{FF2B5EF4-FFF2-40B4-BE49-F238E27FC236}">
                <a16:creationId xmlns:a16="http://schemas.microsoft.com/office/drawing/2014/main" id="{FFDBC747-67D1-6A1B-C081-BD350406C0C5}"/>
              </a:ext>
            </a:extLst>
          </p:cNvPr>
          <p:cNvSpPr>
            <a:spLocks noGrp="1"/>
          </p:cNvSpPr>
          <p:nvPr>
            <p:ph type="subTitle" idx="1"/>
          </p:nvPr>
        </p:nvSpPr>
        <p:spPr/>
        <p:txBody>
          <a:bodyPr/>
          <a:lstStyle/>
          <a:p>
            <a:endParaRPr lang="da-DK"/>
          </a:p>
        </p:txBody>
      </p:sp>
    </p:spTree>
    <p:extLst>
      <p:ext uri="{BB962C8B-B14F-4D97-AF65-F5344CB8AC3E}">
        <p14:creationId xmlns:p14="http://schemas.microsoft.com/office/powerpoint/2010/main" val="6661068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alphaModFix amt="97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847315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C00000">
            <a:alpha val="85000"/>
          </a:srgbClr>
        </a:solidFill>
        <a:effectLst/>
      </p:bgPr>
    </p:bg>
    <p:spTree>
      <p:nvGrpSpPr>
        <p:cNvPr id="1" name=""/>
        <p:cNvGrpSpPr/>
        <p:nvPr/>
      </p:nvGrpSpPr>
      <p:grpSpPr>
        <a:xfrm>
          <a:off x="0" y="0"/>
          <a:ext cx="0" cy="0"/>
          <a:chOff x="0" y="0"/>
          <a:chExt cx="0" cy="0"/>
        </a:xfrm>
      </p:grpSpPr>
      <p:graphicFrame>
        <p:nvGraphicFramePr>
          <p:cNvPr id="19" name="Objekt 18" hidden="1"/>
          <p:cNvGraphicFramePr>
            <a:graphicFrameLocks noChangeAspect="1"/>
          </p:cNvGraphicFramePr>
          <p:nvPr>
            <p:custDataLst>
              <p:tags r:id="rId1"/>
            </p:custDataLst>
          </p:nvPr>
        </p:nvGraphicFramePr>
        <p:xfrm>
          <a:off x="1525590" y="1590"/>
          <a:ext cx="1587" cy="1587"/>
        </p:xfrm>
        <a:graphic>
          <a:graphicData uri="http://schemas.openxmlformats.org/presentationml/2006/ole">
            <mc:AlternateContent xmlns:mc="http://schemas.openxmlformats.org/markup-compatibility/2006">
              <mc:Choice xmlns:v="urn:schemas-microsoft-com:vml" Requires="v">
                <p:oleObj name="think-cell Slide" r:id="rId4" imgW="360" imgH="360" progId="TCLayout.ActiveDocument.1">
                  <p:embed/>
                </p:oleObj>
              </mc:Choice>
              <mc:Fallback>
                <p:oleObj name="think-cell Slide" r:id="rId4" imgW="360" imgH="360" progId="TCLayout.ActiveDocument.1">
                  <p:embed/>
                  <p:pic>
                    <p:nvPicPr>
                      <p:cNvPr id="19" name="Objekt 18"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5590" y="1590"/>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3" name="Billede 2" descr="Et billede, der indeholder tegning, skilt&#10;&#10;Automatisk genereret beskrivelse">
            <a:extLst>
              <a:ext uri="{FF2B5EF4-FFF2-40B4-BE49-F238E27FC236}">
                <a16:creationId xmlns:a16="http://schemas.microsoft.com/office/drawing/2014/main" id="{6F5FDAFD-0253-42BC-A3D6-898E2754D687}"/>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069333" y="1984050"/>
            <a:ext cx="4006443" cy="4006443"/>
          </a:xfrm>
          <a:prstGeom prst="rect">
            <a:avLst/>
          </a:prstGeom>
          <a:solidFill>
            <a:schemeClr val="bg2"/>
          </a:solidFill>
        </p:spPr>
      </p:pic>
      <p:sp>
        <p:nvSpPr>
          <p:cNvPr id="4" name="Tekstfelt 3">
            <a:extLst>
              <a:ext uri="{FF2B5EF4-FFF2-40B4-BE49-F238E27FC236}">
                <a16:creationId xmlns:a16="http://schemas.microsoft.com/office/drawing/2014/main" id="{DEB478AF-CEF7-49C6-BAA0-60A8FB98AAB6}"/>
              </a:ext>
            </a:extLst>
          </p:cNvPr>
          <p:cNvSpPr txBox="1"/>
          <p:nvPr/>
        </p:nvSpPr>
        <p:spPr>
          <a:xfrm>
            <a:off x="213755" y="240141"/>
            <a:ext cx="11792197" cy="769441"/>
          </a:xfrm>
          <a:prstGeom prst="rect">
            <a:avLst/>
          </a:prstGeom>
          <a:noFill/>
        </p:spPr>
        <p:txBody>
          <a:bodyPr wrap="square" lIns="0" tIns="0" rIns="0" bIns="0" rtlCol="0">
            <a:spAutoFit/>
          </a:bodyPr>
          <a:lstStyle/>
          <a:p>
            <a:pPr algn="ctr"/>
            <a:r>
              <a:rPr lang="da-DK" sz="5000" b="1" dirty="0">
                <a:solidFill>
                  <a:schemeClr val="bg1"/>
                </a:solidFill>
                <a:latin typeface="COOP" panose="02010504010101010104" pitchFamily="2" charset="0"/>
              </a:rPr>
              <a:t>Spørgsmål?</a:t>
            </a:r>
            <a:endParaRPr lang="da-DK" sz="5000" b="1" dirty="0">
              <a:latin typeface="COOP" panose="02010504010101010104" pitchFamily="2" charset="0"/>
            </a:endParaRPr>
          </a:p>
        </p:txBody>
      </p:sp>
    </p:spTree>
    <p:extLst>
      <p:ext uri="{BB962C8B-B14F-4D97-AF65-F5344CB8AC3E}">
        <p14:creationId xmlns:p14="http://schemas.microsoft.com/office/powerpoint/2010/main" val="356916456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AEBA1FE-A3B5-4D2A-BA91-CC0736468020}"/>
              </a:ext>
            </a:extLst>
          </p:cNvPr>
          <p:cNvSpPr>
            <a:spLocks noGrp="1"/>
          </p:cNvSpPr>
          <p:nvPr>
            <p:ph type="ctrTitle"/>
          </p:nvPr>
        </p:nvSpPr>
        <p:spPr>
          <a:xfrm>
            <a:off x="695325" y="3774141"/>
            <a:ext cx="8064500" cy="1654585"/>
          </a:xfrm>
        </p:spPr>
        <p:txBody>
          <a:bodyPr/>
          <a:lstStyle/>
          <a:p>
            <a:r>
              <a:rPr lang="da-DK" sz="5000" dirty="0"/>
              <a:t>Tak for i dag</a:t>
            </a:r>
            <a:br>
              <a:rPr lang="da-DK" dirty="0"/>
            </a:br>
            <a:r>
              <a:rPr lang="da-DK" sz="2800" dirty="0"/>
              <a:t>Du er altid velkommen til at kontakte din bestyrelse</a:t>
            </a:r>
          </a:p>
        </p:txBody>
      </p:sp>
    </p:spTree>
    <p:extLst>
      <p:ext uri="{BB962C8B-B14F-4D97-AF65-F5344CB8AC3E}">
        <p14:creationId xmlns:p14="http://schemas.microsoft.com/office/powerpoint/2010/main" val="32076288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lede 4">
            <a:extLst>
              <a:ext uri="{FF2B5EF4-FFF2-40B4-BE49-F238E27FC236}">
                <a16:creationId xmlns:a16="http://schemas.microsoft.com/office/drawing/2014/main" id="{E7E37E69-8471-47FC-82EE-FE68306C2DD8}"/>
              </a:ext>
            </a:extLst>
          </p:cNvPr>
          <p:cNvPicPr>
            <a:picLocks noChangeAspect="1"/>
          </p:cNvPicPr>
          <p:nvPr/>
        </p:nvPicPr>
        <p:blipFill>
          <a:blip r:embed="rId3"/>
          <a:srcRect/>
          <a:stretch/>
        </p:blipFill>
        <p:spPr>
          <a:xfrm>
            <a:off x="0" y="1"/>
            <a:ext cx="12191980" cy="6857988"/>
          </a:xfrm>
          <a:prstGeom prst="rect">
            <a:avLst/>
          </a:prstGeom>
          <a:noFill/>
          <a:effectLst/>
        </p:spPr>
      </p:pic>
      <p:sp>
        <p:nvSpPr>
          <p:cNvPr id="2" name="Titel 1">
            <a:extLst>
              <a:ext uri="{FF2B5EF4-FFF2-40B4-BE49-F238E27FC236}">
                <a16:creationId xmlns:a16="http://schemas.microsoft.com/office/drawing/2014/main" id="{CB5566D7-6353-434D-824F-19B0E5D53A0D}"/>
              </a:ext>
            </a:extLst>
          </p:cNvPr>
          <p:cNvSpPr>
            <a:spLocks noGrp="1"/>
          </p:cNvSpPr>
          <p:nvPr>
            <p:ph type="ctrTitle"/>
          </p:nvPr>
        </p:nvSpPr>
        <p:spPr>
          <a:xfrm>
            <a:off x="6987935" y="700344"/>
            <a:ext cx="4823065" cy="1060719"/>
          </a:xfrm>
        </p:spPr>
        <p:txBody>
          <a:bodyPr anchor="b">
            <a:noAutofit/>
          </a:bodyPr>
          <a:lstStyle/>
          <a:p>
            <a:pPr algn="r"/>
            <a:br>
              <a:rPr lang="da-DK" sz="3600" dirty="0"/>
            </a:br>
            <a:r>
              <a:rPr lang="da-DK" sz="3600" dirty="0"/>
              <a:t>Som medlem har </a:t>
            </a:r>
            <a:br>
              <a:rPr lang="da-DK" sz="3600" dirty="0"/>
            </a:br>
            <a:r>
              <a:rPr lang="da-DK" sz="3600" dirty="0"/>
              <a:t>du mange måder </a:t>
            </a:r>
            <a:br>
              <a:rPr lang="da-DK" sz="3600" dirty="0"/>
            </a:br>
            <a:r>
              <a:rPr lang="da-DK" sz="3600" dirty="0"/>
              <a:t>at handle på</a:t>
            </a:r>
          </a:p>
        </p:txBody>
      </p:sp>
      <p:sp>
        <p:nvSpPr>
          <p:cNvPr id="3" name="Undertitel 2">
            <a:extLst>
              <a:ext uri="{FF2B5EF4-FFF2-40B4-BE49-F238E27FC236}">
                <a16:creationId xmlns:a16="http://schemas.microsoft.com/office/drawing/2014/main" id="{FAAF344A-44BD-4816-B201-77644C33B853}"/>
              </a:ext>
            </a:extLst>
          </p:cNvPr>
          <p:cNvSpPr>
            <a:spLocks noGrp="1"/>
          </p:cNvSpPr>
          <p:nvPr>
            <p:ph type="subTitle" idx="1"/>
          </p:nvPr>
        </p:nvSpPr>
        <p:spPr>
          <a:xfrm>
            <a:off x="7667624" y="1795462"/>
            <a:ext cx="4143375" cy="2242147"/>
          </a:xfrm>
        </p:spPr>
        <p:txBody>
          <a:bodyPr anchor="t">
            <a:normAutofit/>
          </a:bodyPr>
          <a:lstStyle/>
          <a:p>
            <a:pPr algn="r"/>
            <a:r>
              <a:rPr lang="da-DK" dirty="0">
                <a:latin typeface="COOP" panose="02010504010101010104" pitchFamily="2" charset="0"/>
              </a:rPr>
              <a:t>Du kan være med til at udvikle din egen butik, skabe flere oplevelser i dit lokalsamfund og være med i kampen for en grønnere hverdag.</a:t>
            </a:r>
          </a:p>
        </p:txBody>
      </p:sp>
    </p:spTree>
    <p:extLst>
      <p:ext uri="{BB962C8B-B14F-4D97-AF65-F5344CB8AC3E}">
        <p14:creationId xmlns:p14="http://schemas.microsoft.com/office/powerpoint/2010/main" val="383489672"/>
      </p:ext>
    </p:extLst>
  </p:cSld>
  <p:clrMapOvr>
    <a:masterClrMapping/>
  </p:clrMapOvr>
  <p:transition spd="slow">
    <p:push dir="u"/>
  </p:transition>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809DB5A-0201-4B9F-7C60-8AAADFF0A92A}"/>
              </a:ext>
            </a:extLst>
          </p:cNvPr>
          <p:cNvSpPr>
            <a:spLocks noGrp="1"/>
          </p:cNvSpPr>
          <p:nvPr>
            <p:ph type="ctrTitle"/>
          </p:nvPr>
        </p:nvSpPr>
        <p:spPr/>
        <p:txBody>
          <a:bodyPr>
            <a:normAutofit fontScale="90000"/>
          </a:bodyPr>
          <a:lstStyle/>
          <a:p>
            <a:r>
              <a:rPr lang="da-DK" dirty="0"/>
              <a:t>SKILLER: 3 følgende slides om lokalt bestyrelsesarbejde er kun til Coop-ejede butikker</a:t>
            </a:r>
          </a:p>
        </p:txBody>
      </p:sp>
      <p:sp>
        <p:nvSpPr>
          <p:cNvPr id="3" name="Undertitel 2">
            <a:extLst>
              <a:ext uri="{FF2B5EF4-FFF2-40B4-BE49-F238E27FC236}">
                <a16:creationId xmlns:a16="http://schemas.microsoft.com/office/drawing/2014/main" id="{0AE53113-EBCF-D3C2-18F7-78AA81E1EC9F}"/>
              </a:ext>
            </a:extLst>
          </p:cNvPr>
          <p:cNvSpPr>
            <a:spLocks noGrp="1"/>
          </p:cNvSpPr>
          <p:nvPr>
            <p:ph type="subTitle" idx="1"/>
          </p:nvPr>
        </p:nvSpPr>
        <p:spPr/>
        <p:txBody>
          <a:bodyPr/>
          <a:lstStyle/>
          <a:p>
            <a:r>
              <a:rPr lang="da-DK" dirty="0"/>
              <a:t>Hvis du ikke er en Coop-ejet butik, kan du springe til næste skiller</a:t>
            </a:r>
          </a:p>
        </p:txBody>
      </p:sp>
    </p:spTree>
    <p:extLst>
      <p:ext uri="{BB962C8B-B14F-4D97-AF65-F5344CB8AC3E}">
        <p14:creationId xmlns:p14="http://schemas.microsoft.com/office/powerpoint/2010/main" val="5349267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92000"/>
            <a:lum/>
          </a:blip>
          <a:srcRect/>
          <a:stretch>
            <a:fillRect/>
          </a:stretch>
        </a:blipFill>
        <a:effectLst/>
      </p:bgPr>
    </p:bg>
    <p:spTree>
      <p:nvGrpSpPr>
        <p:cNvPr id="1" name=""/>
        <p:cNvGrpSpPr/>
        <p:nvPr/>
      </p:nvGrpSpPr>
      <p:grpSpPr>
        <a:xfrm>
          <a:off x="0" y="0"/>
          <a:ext cx="0" cy="0"/>
          <a:chOff x="0" y="0"/>
          <a:chExt cx="0" cy="0"/>
        </a:xfrm>
      </p:grpSpPr>
      <p:graphicFrame>
        <p:nvGraphicFramePr>
          <p:cNvPr id="19" name="Objekt 18" hidden="1"/>
          <p:cNvGraphicFramePr>
            <a:graphicFrameLocks noChangeAspect="1"/>
          </p:cNvGraphicFramePr>
          <p:nvPr>
            <p:custDataLst>
              <p:tags r:id="rId1"/>
            </p:custDataLst>
          </p:nvPr>
        </p:nvGraphicFramePr>
        <p:xfrm>
          <a:off x="1525590" y="1590"/>
          <a:ext cx="1587" cy="1587"/>
        </p:xfrm>
        <a:graphic>
          <a:graphicData uri="http://schemas.openxmlformats.org/presentationml/2006/ole">
            <mc:AlternateContent xmlns:mc="http://schemas.openxmlformats.org/markup-compatibility/2006">
              <mc:Choice xmlns:v="urn:schemas-microsoft-com:vml" Requires="v">
                <p:oleObj name="think-cell Slide" r:id="rId5" imgW="360" imgH="360" progId="TCLayout.ActiveDocument.1">
                  <p:embed/>
                </p:oleObj>
              </mc:Choice>
              <mc:Fallback>
                <p:oleObj name="think-cell Slide" r:id="rId5" imgW="360" imgH="360" progId="TCLayout.ActiveDocument.1">
                  <p:embed/>
                  <p:pic>
                    <p:nvPicPr>
                      <p:cNvPr id="19" name="Objekt 18" hidden="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25590" y="1590"/>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ekstboks 5">
            <a:extLst>
              <a:ext uri="{FF2B5EF4-FFF2-40B4-BE49-F238E27FC236}">
                <a16:creationId xmlns:a16="http://schemas.microsoft.com/office/drawing/2014/main" id="{0AAA8C8E-6BC3-4EDB-9749-4D2BBDD5EB3D}"/>
              </a:ext>
            </a:extLst>
          </p:cNvPr>
          <p:cNvSpPr txBox="1"/>
          <p:nvPr/>
        </p:nvSpPr>
        <p:spPr>
          <a:xfrm>
            <a:off x="5803075" y="4250046"/>
            <a:ext cx="6373091" cy="2246769"/>
          </a:xfrm>
          <a:prstGeom prst="rect">
            <a:avLst/>
          </a:prstGeom>
          <a:solidFill>
            <a:schemeClr val="accent3">
              <a:lumMod val="40000"/>
              <a:lumOff val="60000"/>
              <a:alpha val="86000"/>
            </a:schemeClr>
          </a:solidFill>
        </p:spPr>
        <p:txBody>
          <a:bodyPr wrap="square" rtlCol="0">
            <a:spAutoFit/>
          </a:bodyPr>
          <a:lstStyle/>
          <a:p>
            <a:pPr>
              <a:buClr>
                <a:srgbClr val="C00000"/>
              </a:buClr>
            </a:pPr>
            <a:r>
              <a:rPr lang="da-DK" sz="2000" b="1" dirty="0">
                <a:latin typeface="COOP" panose="02010504010101010104" pitchFamily="2" charset="0"/>
              </a:rPr>
              <a:t>Bag enhver butik står frivillige, lokale kræfter valgt af medlemmerne</a:t>
            </a:r>
          </a:p>
          <a:p>
            <a:pPr>
              <a:buClr>
                <a:srgbClr val="C00000"/>
              </a:buClr>
            </a:pPr>
            <a:endParaRPr lang="da-DK" sz="2000" b="1" dirty="0">
              <a:latin typeface="COOP" panose="02010504010101010104" pitchFamily="2" charset="0"/>
            </a:endParaRPr>
          </a:p>
          <a:p>
            <a:pPr>
              <a:buClr>
                <a:srgbClr val="C00000"/>
              </a:buClr>
            </a:pPr>
            <a:r>
              <a:rPr lang="da-DK" sz="2000" b="1" dirty="0">
                <a:latin typeface="COOP" panose="02010504010101010104" pitchFamily="2" charset="0"/>
              </a:rPr>
              <a:t>Vores bestyrelse arbejder på </a:t>
            </a:r>
          </a:p>
          <a:p>
            <a:pPr>
              <a:buClr>
                <a:srgbClr val="C00000"/>
              </a:buClr>
            </a:pPr>
            <a:r>
              <a:rPr lang="da-DK" sz="2000" b="1" dirty="0">
                <a:latin typeface="COOP" panose="02010504010101010104" pitchFamily="2" charset="0"/>
              </a:rPr>
              <a:t>• at styrke fællesskabet i vores by</a:t>
            </a:r>
          </a:p>
          <a:p>
            <a:pPr>
              <a:buClr>
                <a:srgbClr val="C00000"/>
              </a:buClr>
            </a:pPr>
            <a:r>
              <a:rPr lang="da-DK" sz="2000" b="1" dirty="0">
                <a:latin typeface="COOP" panose="02010504010101010104" pitchFamily="2" charset="0"/>
              </a:rPr>
              <a:t>• at gøre vores butik attraktiv  </a:t>
            </a:r>
          </a:p>
          <a:p>
            <a:pPr>
              <a:buClr>
                <a:srgbClr val="C00000"/>
              </a:buClr>
            </a:pPr>
            <a:r>
              <a:rPr lang="da-DK" sz="2000" b="1" dirty="0">
                <a:latin typeface="COOP" panose="02010504010101010104" pitchFamily="2" charset="0"/>
              </a:rPr>
              <a:t>• at styrke det ansvarlige forbrug</a:t>
            </a:r>
          </a:p>
        </p:txBody>
      </p:sp>
      <p:sp>
        <p:nvSpPr>
          <p:cNvPr id="7" name="Tekstfelt 6">
            <a:extLst>
              <a:ext uri="{FF2B5EF4-FFF2-40B4-BE49-F238E27FC236}">
                <a16:creationId xmlns:a16="http://schemas.microsoft.com/office/drawing/2014/main" id="{C1E402ED-B93F-46FD-A2A8-8B4653D5DF83}"/>
              </a:ext>
            </a:extLst>
          </p:cNvPr>
          <p:cNvSpPr txBox="1"/>
          <p:nvPr/>
        </p:nvSpPr>
        <p:spPr>
          <a:xfrm>
            <a:off x="1" y="3180"/>
            <a:ext cx="9637486" cy="1231106"/>
          </a:xfrm>
          <a:prstGeom prst="rect">
            <a:avLst/>
          </a:prstGeom>
          <a:solidFill>
            <a:srgbClr val="C00000"/>
          </a:solidFill>
        </p:spPr>
        <p:txBody>
          <a:bodyPr wrap="square" lIns="0" tIns="0" rIns="0" bIns="0" rtlCol="0">
            <a:spAutoFit/>
          </a:bodyPr>
          <a:lstStyle/>
          <a:p>
            <a:pPr algn="ctr"/>
            <a:endParaRPr lang="da-DK" sz="4000" b="1" dirty="0">
              <a:solidFill>
                <a:schemeClr val="bg1"/>
              </a:solidFill>
              <a:latin typeface="COOP" panose="02010504010101010104" pitchFamily="2" charset="0"/>
            </a:endParaRPr>
          </a:p>
          <a:p>
            <a:pPr algn="ctr"/>
            <a:r>
              <a:rPr lang="da-DK" sz="4000" b="1" dirty="0">
                <a:solidFill>
                  <a:schemeClr val="bg1"/>
                </a:solidFill>
                <a:latin typeface="COOP" panose="02010504010101010104" pitchFamily="2" charset="0"/>
              </a:rPr>
              <a:t>Lokalt bestyrelsesarbejde</a:t>
            </a:r>
          </a:p>
        </p:txBody>
      </p:sp>
    </p:spTree>
    <p:extLst>
      <p:ext uri="{BB962C8B-B14F-4D97-AF65-F5344CB8AC3E}">
        <p14:creationId xmlns:p14="http://schemas.microsoft.com/office/powerpoint/2010/main" val="35622646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4" cstate="email">
            <a:alphaModFix amt="92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graphicFrame>
        <p:nvGraphicFramePr>
          <p:cNvPr id="19" name="Objekt 18" hidden="1"/>
          <p:cNvGraphicFramePr>
            <a:graphicFrameLocks noChangeAspect="1"/>
          </p:cNvGraphicFramePr>
          <p:nvPr>
            <p:custDataLst>
              <p:tags r:id="rId1"/>
            </p:custDataLst>
          </p:nvPr>
        </p:nvGraphicFramePr>
        <p:xfrm>
          <a:off x="1525590" y="1590"/>
          <a:ext cx="1587" cy="1587"/>
        </p:xfrm>
        <a:graphic>
          <a:graphicData uri="http://schemas.openxmlformats.org/presentationml/2006/ole">
            <mc:AlternateContent xmlns:mc="http://schemas.openxmlformats.org/markup-compatibility/2006">
              <mc:Choice xmlns:v="urn:schemas-microsoft-com:vml" Requires="v">
                <p:oleObj name="think-cell Slide" r:id="rId5" imgW="360" imgH="360" progId="TCLayout.ActiveDocument.1">
                  <p:embed/>
                </p:oleObj>
              </mc:Choice>
              <mc:Fallback>
                <p:oleObj name="think-cell Slide" r:id="rId5" imgW="360" imgH="360" progId="TCLayout.ActiveDocument.1">
                  <p:embed/>
                  <p:pic>
                    <p:nvPicPr>
                      <p:cNvPr id="19" name="Objekt 18" hidden="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25590" y="1590"/>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ekstboks 5">
            <a:extLst>
              <a:ext uri="{FF2B5EF4-FFF2-40B4-BE49-F238E27FC236}">
                <a16:creationId xmlns:a16="http://schemas.microsoft.com/office/drawing/2014/main" id="{0AAA8C8E-6BC3-4EDB-9749-4D2BBDD5EB3D}"/>
              </a:ext>
            </a:extLst>
          </p:cNvPr>
          <p:cNvSpPr txBox="1"/>
          <p:nvPr/>
        </p:nvSpPr>
        <p:spPr>
          <a:xfrm>
            <a:off x="5558970" y="3933370"/>
            <a:ext cx="6531429" cy="2554545"/>
          </a:xfrm>
          <a:prstGeom prst="rect">
            <a:avLst/>
          </a:prstGeom>
          <a:solidFill>
            <a:schemeClr val="accent3">
              <a:lumMod val="40000"/>
              <a:lumOff val="60000"/>
              <a:alpha val="80000"/>
            </a:schemeClr>
          </a:solidFill>
        </p:spPr>
        <p:txBody>
          <a:bodyPr wrap="square" rtlCol="0">
            <a:spAutoFit/>
          </a:bodyPr>
          <a:lstStyle/>
          <a:p>
            <a:pPr marL="342900" indent="-342900">
              <a:buFont typeface="Arial" panose="020B0604020202020204" pitchFamily="34" charset="0"/>
              <a:buChar char="•"/>
            </a:pPr>
            <a:r>
              <a:rPr lang="da-DK" sz="2000" b="1" dirty="0">
                <a:latin typeface="COOP" panose="02010504010101010104" pitchFamily="2" charset="0"/>
              </a:rPr>
              <a:t>Bestyrelsesmøder &amp; praktiske opgaver</a:t>
            </a:r>
          </a:p>
          <a:p>
            <a:pPr marL="342900" indent="-342900">
              <a:buFont typeface="Arial" panose="020B0604020202020204" pitchFamily="34" charset="0"/>
              <a:buChar char="•"/>
            </a:pPr>
            <a:r>
              <a:rPr lang="da-DK" sz="2000" b="1" dirty="0">
                <a:latin typeface="COOP" panose="02010504010101010104" pitchFamily="2" charset="0"/>
              </a:rPr>
              <a:t>Repræsentant for Coop</a:t>
            </a:r>
          </a:p>
          <a:p>
            <a:pPr marL="342900" indent="-342900">
              <a:buFont typeface="Arial" panose="020B0604020202020204" pitchFamily="34" charset="0"/>
              <a:buChar char="•"/>
            </a:pPr>
            <a:r>
              <a:rPr lang="da-DK" sz="2000" b="1" dirty="0">
                <a:latin typeface="COOP" panose="02010504010101010104" pitchFamily="2" charset="0"/>
              </a:rPr>
              <a:t>Medlemsdemokrati og fordele</a:t>
            </a:r>
          </a:p>
          <a:p>
            <a:pPr marL="342900" indent="-342900">
              <a:buFont typeface="Arial" panose="020B0604020202020204" pitchFamily="34" charset="0"/>
              <a:buChar char="•"/>
            </a:pPr>
            <a:r>
              <a:rPr lang="da-DK" sz="2000" b="1" dirty="0">
                <a:latin typeface="COOP" panose="02010504010101010104" pitchFamily="2" charset="0"/>
              </a:rPr>
              <a:t>Styrke samarbejdet på tværs i lokalsamfundet</a:t>
            </a:r>
          </a:p>
          <a:p>
            <a:pPr marL="342900" indent="-342900">
              <a:buFont typeface="Arial" panose="020B0604020202020204" pitchFamily="34" charset="0"/>
              <a:buChar char="•"/>
            </a:pPr>
            <a:r>
              <a:rPr lang="da-DK" sz="2000" b="1" dirty="0">
                <a:latin typeface="COOP" panose="02010504010101010104" pitchFamily="2" charset="0"/>
              </a:rPr>
              <a:t>Synliggøre og profilere butikken og Coops værdier </a:t>
            </a:r>
          </a:p>
          <a:p>
            <a:pPr marL="342900" indent="-342900">
              <a:buFont typeface="Arial" panose="020B0604020202020204" pitchFamily="34" charset="0"/>
              <a:buChar char="•"/>
            </a:pPr>
            <a:r>
              <a:rPr lang="da-DK" sz="2000" b="1" dirty="0">
                <a:latin typeface="COOP" panose="02010504010101010104" pitchFamily="2" charset="0"/>
              </a:rPr>
              <a:t>Aktiviteter til gavn for butikken og byen</a:t>
            </a:r>
          </a:p>
        </p:txBody>
      </p:sp>
      <p:sp>
        <p:nvSpPr>
          <p:cNvPr id="7" name="Tekstfelt 6">
            <a:extLst>
              <a:ext uri="{FF2B5EF4-FFF2-40B4-BE49-F238E27FC236}">
                <a16:creationId xmlns:a16="http://schemas.microsoft.com/office/drawing/2014/main" id="{C1E402ED-B93F-46FD-A2A8-8B4653D5DF83}"/>
              </a:ext>
            </a:extLst>
          </p:cNvPr>
          <p:cNvSpPr txBox="1"/>
          <p:nvPr/>
        </p:nvSpPr>
        <p:spPr>
          <a:xfrm>
            <a:off x="740228" y="264416"/>
            <a:ext cx="10406743" cy="615553"/>
          </a:xfrm>
          <a:prstGeom prst="rect">
            <a:avLst/>
          </a:prstGeom>
          <a:solidFill>
            <a:srgbClr val="C00000"/>
          </a:solidFill>
        </p:spPr>
        <p:txBody>
          <a:bodyPr wrap="square" lIns="0" tIns="0" rIns="0" bIns="0" rtlCol="0">
            <a:spAutoFit/>
          </a:bodyPr>
          <a:lstStyle/>
          <a:p>
            <a:pPr algn="ctr"/>
            <a:r>
              <a:rPr lang="da-DK" sz="4000" b="1" dirty="0">
                <a:solidFill>
                  <a:schemeClr val="bg1"/>
                </a:solidFill>
                <a:latin typeface="COOP" panose="02010504010101010104" pitchFamily="2" charset="0"/>
              </a:rPr>
              <a:t>Arbejdet i en foreningsbestyrelse</a:t>
            </a:r>
          </a:p>
        </p:txBody>
      </p:sp>
    </p:spTree>
    <p:extLst>
      <p:ext uri="{BB962C8B-B14F-4D97-AF65-F5344CB8AC3E}">
        <p14:creationId xmlns:p14="http://schemas.microsoft.com/office/powerpoint/2010/main" val="18469545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4" cstate="email">
            <a:alphaModFix amt="92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graphicFrame>
        <p:nvGraphicFramePr>
          <p:cNvPr id="19" name="Objekt 18" hidden="1"/>
          <p:cNvGraphicFramePr>
            <a:graphicFrameLocks noChangeAspect="1"/>
          </p:cNvGraphicFramePr>
          <p:nvPr>
            <p:custDataLst>
              <p:tags r:id="rId1"/>
            </p:custDataLst>
          </p:nvPr>
        </p:nvGraphicFramePr>
        <p:xfrm>
          <a:off x="1525590" y="1590"/>
          <a:ext cx="1587" cy="1587"/>
        </p:xfrm>
        <a:graphic>
          <a:graphicData uri="http://schemas.openxmlformats.org/presentationml/2006/ole">
            <mc:AlternateContent xmlns:mc="http://schemas.openxmlformats.org/markup-compatibility/2006">
              <mc:Choice xmlns:v="urn:schemas-microsoft-com:vml" Requires="v">
                <p:oleObj name="think-cell Slide" r:id="rId5" imgW="360" imgH="360" progId="TCLayout.ActiveDocument.1">
                  <p:embed/>
                </p:oleObj>
              </mc:Choice>
              <mc:Fallback>
                <p:oleObj name="think-cell Slide" r:id="rId5" imgW="360" imgH="360" progId="TCLayout.ActiveDocument.1">
                  <p:embed/>
                  <p:pic>
                    <p:nvPicPr>
                      <p:cNvPr id="19" name="Objekt 18" hidden="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25590" y="1590"/>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Tekstfelt 6">
            <a:extLst>
              <a:ext uri="{FF2B5EF4-FFF2-40B4-BE49-F238E27FC236}">
                <a16:creationId xmlns:a16="http://schemas.microsoft.com/office/drawing/2014/main" id="{C1E402ED-B93F-46FD-A2A8-8B4653D5DF83}"/>
              </a:ext>
            </a:extLst>
          </p:cNvPr>
          <p:cNvSpPr txBox="1"/>
          <p:nvPr/>
        </p:nvSpPr>
        <p:spPr>
          <a:xfrm>
            <a:off x="4194629" y="381331"/>
            <a:ext cx="7997372" cy="769441"/>
          </a:xfrm>
          <a:prstGeom prst="rect">
            <a:avLst/>
          </a:prstGeom>
          <a:solidFill>
            <a:srgbClr val="C00000"/>
          </a:solidFill>
        </p:spPr>
        <p:txBody>
          <a:bodyPr wrap="square" lIns="0" tIns="0" rIns="0" bIns="0" rtlCol="0">
            <a:spAutoFit/>
          </a:bodyPr>
          <a:lstStyle/>
          <a:p>
            <a:pPr algn="ctr"/>
            <a:r>
              <a:rPr lang="da-DK" sz="5000" b="1" dirty="0">
                <a:solidFill>
                  <a:schemeClr val="bg1"/>
                </a:solidFill>
                <a:latin typeface="COOP" panose="02010504010101010104" pitchFamily="2" charset="0"/>
              </a:rPr>
              <a:t>Valg til bestyrelsen</a:t>
            </a:r>
          </a:p>
        </p:txBody>
      </p:sp>
      <p:sp>
        <p:nvSpPr>
          <p:cNvPr id="5" name="Pladsholder til indhold 2">
            <a:extLst>
              <a:ext uri="{FF2B5EF4-FFF2-40B4-BE49-F238E27FC236}">
                <a16:creationId xmlns:a16="http://schemas.microsoft.com/office/drawing/2014/main" id="{D20FA7D9-ED45-4A8B-A1EC-6211EF68D9A6}"/>
              </a:ext>
            </a:extLst>
          </p:cNvPr>
          <p:cNvSpPr txBox="1">
            <a:spLocks/>
          </p:cNvSpPr>
          <p:nvPr/>
        </p:nvSpPr>
        <p:spPr>
          <a:xfrm>
            <a:off x="427512" y="4405745"/>
            <a:ext cx="11764489" cy="1971304"/>
          </a:xfrm>
          <a:prstGeom prst="rect">
            <a:avLst/>
          </a:prstGeom>
          <a:solidFill>
            <a:srgbClr val="C00000">
              <a:alpha val="80000"/>
            </a:srgbClr>
          </a:solidFill>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b="1" dirty="0">
                <a:solidFill>
                  <a:schemeClr val="bg1"/>
                </a:solidFill>
                <a:latin typeface="COOP" panose="02010504010101010104" pitchFamily="2" charset="0"/>
              </a:rPr>
              <a:t>Brænder du for bæredygtighed, forbrugeroplysning og medlemsdemokrati?  </a:t>
            </a:r>
          </a:p>
          <a:p>
            <a:r>
              <a:rPr lang="en-US" sz="2000" b="1" dirty="0">
                <a:solidFill>
                  <a:schemeClr val="bg1"/>
                </a:solidFill>
                <a:latin typeface="COOP" panose="02010504010101010104" pitchFamily="2" charset="0"/>
              </a:rPr>
              <a:t>Vil du bidrage til udviklingen af din butik, dit lokalområde og </a:t>
            </a:r>
            <a:r>
              <a:rPr lang="en-US" sz="2000" b="1" dirty="0" err="1">
                <a:solidFill>
                  <a:schemeClr val="bg1"/>
                </a:solidFill>
                <a:latin typeface="COOP" panose="02010504010101010104" pitchFamily="2" charset="0"/>
              </a:rPr>
              <a:t>vores</a:t>
            </a:r>
            <a:r>
              <a:rPr lang="en-US" sz="2000" b="1" dirty="0">
                <a:solidFill>
                  <a:schemeClr val="bg1"/>
                </a:solidFill>
                <a:latin typeface="COOP" panose="02010504010101010104" pitchFamily="2" charset="0"/>
              </a:rPr>
              <a:t> Coop? </a:t>
            </a:r>
          </a:p>
          <a:p>
            <a:r>
              <a:rPr lang="en-US" sz="2000" b="1" dirty="0">
                <a:solidFill>
                  <a:schemeClr val="bg1"/>
                </a:solidFill>
                <a:latin typeface="COOP" panose="02010504010101010104" pitchFamily="2" charset="0"/>
              </a:rPr>
              <a:t>Vil du være med til at bestemme, hvem der skal sidde </a:t>
            </a:r>
            <a:r>
              <a:rPr lang="en-US" sz="2000" b="1" dirty="0" err="1">
                <a:solidFill>
                  <a:schemeClr val="bg1"/>
                </a:solidFill>
                <a:latin typeface="COOP" panose="02010504010101010104" pitchFamily="2" charset="0"/>
              </a:rPr>
              <a:t>i</a:t>
            </a:r>
            <a:r>
              <a:rPr lang="en-US" sz="2000" b="1" dirty="0">
                <a:solidFill>
                  <a:schemeClr val="bg1"/>
                </a:solidFill>
                <a:latin typeface="COOP" panose="02010504010101010104" pitchFamily="2" charset="0"/>
              </a:rPr>
              <a:t> Coops landsråd?</a:t>
            </a:r>
          </a:p>
          <a:p>
            <a:r>
              <a:rPr lang="en-US" sz="2000" b="1" dirty="0">
                <a:solidFill>
                  <a:schemeClr val="bg1"/>
                </a:solidFill>
                <a:latin typeface="COOP" panose="02010504010101010104" pitchFamily="2" charset="0"/>
              </a:rPr>
              <a:t>Så stil op til bestyrelsen for din butik</a:t>
            </a:r>
          </a:p>
        </p:txBody>
      </p:sp>
    </p:spTree>
    <p:extLst>
      <p:ext uri="{BB962C8B-B14F-4D97-AF65-F5344CB8AC3E}">
        <p14:creationId xmlns:p14="http://schemas.microsoft.com/office/powerpoint/2010/main" val="124316234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wv8wzpK0SB2BnaJo3b8jhA"/>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B667FBFF77217045857D37D3308E8278" ma:contentTypeVersion="9" ma:contentTypeDescription="Create a new document." ma:contentTypeScope="" ma:versionID="528ee0f207649ed53fb47bf00b86366a">
  <xsd:schema xmlns:xsd="http://www.w3.org/2001/XMLSchema" xmlns:xs="http://www.w3.org/2001/XMLSchema" xmlns:p="http://schemas.microsoft.com/office/2006/metadata/properties" xmlns:ns3="a6336e28-2934-4a2e-bb42-d0b0da537164" targetNamespace="http://schemas.microsoft.com/office/2006/metadata/properties" ma:root="true" ma:fieldsID="1ac8f949e24a43202f025defb19b041e" ns3:_="">
    <xsd:import namespace="a6336e28-2934-4a2e-bb42-d0b0da537164"/>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3:MediaServiceAutoKeyPoints" minOccurs="0"/>
                <xsd:element ref="ns3:MediaServiceKeyPoints" minOccurs="0"/>
                <xsd:element ref="ns3:MediaServiceGenerationTime" minOccurs="0"/>
                <xsd:element ref="ns3:MediaServiceEventHashCode" minOccurs="0"/>
                <xsd:element ref="ns3: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6336e28-2934-4a2e-bb42-d0b0da53716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24AD2140-26F1-4403-A8E9-0AA5190A4EC1}">
  <ds:schemaRefs>
    <ds:schemaRef ds:uri="http://schemas.microsoft.com/sharepoint/v3/contenttype/forms"/>
  </ds:schemaRefs>
</ds:datastoreItem>
</file>

<file path=customXml/itemProps2.xml><?xml version="1.0" encoding="utf-8"?>
<ds:datastoreItem xmlns:ds="http://schemas.openxmlformats.org/officeDocument/2006/customXml" ds:itemID="{A5D74AA2-953D-44BA-AFCF-9B1DB5A3FF5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6336e28-2934-4a2e-bb42-d0b0da53716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07B106B0-A7EF-4B70-8769-370E4868F2EC}">
  <ds:schemaRefs>
    <ds:schemaRef ds:uri="http://schemas.microsoft.com/office/2006/documentManagement/types"/>
    <ds:schemaRef ds:uri="a6336e28-2934-4a2e-bb42-d0b0da537164"/>
    <ds:schemaRef ds:uri="http://schemas.openxmlformats.org/package/2006/metadata/core-properties"/>
    <ds:schemaRef ds:uri="http://purl.org/dc/dcmitype/"/>
    <ds:schemaRef ds:uri="http://purl.org/dc/terms/"/>
    <ds:schemaRef ds:uri="http://purl.org/dc/elements/1.1/"/>
    <ds:schemaRef ds:uri="http://www.w3.org/XML/1998/namespace"/>
    <ds:schemaRef ds:uri="http://schemas.microsoft.com/office/infopath/2007/PartnerControls"/>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emplate/>
  <TotalTime>11226</TotalTime>
  <Words>3366</Words>
  <Application>Microsoft Office PowerPoint</Application>
  <PresentationFormat>Widescreen</PresentationFormat>
  <Paragraphs>260</Paragraphs>
  <Slides>45</Slides>
  <Notes>33</Notes>
  <HiddenSlides>10</HiddenSlides>
  <MMClips>1</MMClips>
  <ScaleCrop>false</ScaleCrop>
  <HeadingPairs>
    <vt:vector size="8" baseType="variant">
      <vt:variant>
        <vt:lpstr>Benyttede skrifttyper</vt:lpstr>
      </vt:variant>
      <vt:variant>
        <vt:i4>9</vt:i4>
      </vt:variant>
      <vt:variant>
        <vt:lpstr>Tema</vt:lpstr>
      </vt:variant>
      <vt:variant>
        <vt:i4>1</vt:i4>
      </vt:variant>
      <vt:variant>
        <vt:lpstr>Integrerede OLE-servere</vt:lpstr>
      </vt:variant>
      <vt:variant>
        <vt:i4>1</vt:i4>
      </vt:variant>
      <vt:variant>
        <vt:lpstr>Slidetitler</vt:lpstr>
      </vt:variant>
      <vt:variant>
        <vt:i4>45</vt:i4>
      </vt:variant>
    </vt:vector>
  </HeadingPairs>
  <TitlesOfParts>
    <vt:vector size="56" baseType="lpstr">
      <vt:lpstr>COOP</vt:lpstr>
      <vt:lpstr>Verdana</vt:lpstr>
      <vt:lpstr>Work Sans</vt:lpstr>
      <vt:lpstr>Calibri Light</vt:lpstr>
      <vt:lpstr>Main</vt:lpstr>
      <vt:lpstr>Symbol</vt:lpstr>
      <vt:lpstr>Arial</vt:lpstr>
      <vt:lpstr>Calibri</vt:lpstr>
      <vt:lpstr>Segoe UI</vt:lpstr>
      <vt:lpstr>Office-tema</vt:lpstr>
      <vt:lpstr>think-cell Slide</vt:lpstr>
      <vt:lpstr>Bestyrelsens beretning</vt:lpstr>
      <vt:lpstr>Coop er ejet af dig og 2 mio. andre medlemmer</vt:lpstr>
      <vt:lpstr>PowerPoint-præsentation</vt:lpstr>
      <vt:lpstr>Indflydelse &amp; medejerskab</vt:lpstr>
      <vt:lpstr> Som medlem har  du mange måder  at handle på</vt:lpstr>
      <vt:lpstr>SKILLER: 3 følgende slides om lokalt bestyrelsesarbejde er kun til Coop-ejede butikker</vt:lpstr>
      <vt:lpstr>PowerPoint-præsentation</vt:lpstr>
      <vt:lpstr>PowerPoint-præsentation</vt:lpstr>
      <vt:lpstr>PowerPoint-præsentation</vt:lpstr>
      <vt:lpstr>SKILLER: Stærke Lokale Fællesskaber</vt:lpstr>
      <vt:lpstr>PowerPoint-præsentation</vt:lpstr>
      <vt:lpstr>PowerPoint-præsentation</vt:lpstr>
      <vt:lpstr>PowerPoint-præsentation</vt:lpstr>
      <vt:lpstr>PowerPoint-præsentation</vt:lpstr>
      <vt:lpstr>PowerPoint-præsentation</vt:lpstr>
      <vt:lpstr>  </vt:lpstr>
      <vt:lpstr>SKILLER: Coops landsråd</vt:lpstr>
      <vt:lpstr>PowerPoint-præsentation</vt:lpstr>
      <vt:lpstr>PowerPoint-præsentation</vt:lpstr>
      <vt:lpstr>PowerPoint-præsentation</vt:lpstr>
      <vt:lpstr>PowerPoint-præsentation</vt:lpstr>
      <vt:lpstr>SKILLER: Samvirke</vt:lpstr>
      <vt:lpstr>   </vt:lpstr>
      <vt:lpstr>SKILLER: Ansvarlighed / CSR</vt:lpstr>
      <vt:lpstr>PowerPoint-præsentation</vt:lpstr>
      <vt:lpstr>PowerPoint-præsentation</vt:lpstr>
      <vt:lpstr>PowerPoint-præsentation</vt:lpstr>
      <vt:lpstr>SKILLER: Forretningen</vt:lpstr>
      <vt:lpstr>PowerPoint-præsentation</vt:lpstr>
      <vt:lpstr>PowerPoint-præsentation</vt:lpstr>
      <vt:lpstr>SKILLER: Coop appen og Coop FordelsKonto</vt:lpstr>
      <vt:lpstr>Gør hverdagen nemmere med Scan &amp; Betal i Coop appen</vt:lpstr>
      <vt:lpstr>PowerPoint-præsentation</vt:lpstr>
      <vt:lpstr>PowerPoint-præsentation</vt:lpstr>
      <vt:lpstr>PowerPoint-præsentation</vt:lpstr>
      <vt:lpstr>PowerPoint-præsentation</vt:lpstr>
      <vt:lpstr>SKILLER: GoCook</vt:lpstr>
      <vt:lpstr>    </vt:lpstr>
      <vt:lpstr>SKILLER: Coop Crowdfunding</vt:lpstr>
      <vt:lpstr>   </vt:lpstr>
      <vt:lpstr>Coop Crowdfunding  er klima- og fødevarefokuseret crowdfunding  30.000 Coop-medlemmer har rejst mere end 40 millioner til 700+ virksomheder</vt:lpstr>
      <vt:lpstr>SKILLER: Afrunding og spørgsmål</vt:lpstr>
      <vt:lpstr>PowerPoint-præsentation</vt:lpstr>
      <vt:lpstr>PowerPoint-præsentation</vt:lpstr>
      <vt:lpstr>Tak for i dag Du er altid velkommen til at kontakte din bestyrelse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Thomas Bach</dc:creator>
  <cp:lastModifiedBy>Pedersen, Tine Ørnebjerg</cp:lastModifiedBy>
  <cp:revision>104</cp:revision>
  <dcterms:created xsi:type="dcterms:W3CDTF">2019-04-04T12:51:01Z</dcterms:created>
  <dcterms:modified xsi:type="dcterms:W3CDTF">2024-04-22T13:52:31Z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0x010100B667FBFF77217045857D37D3308E8278</vt:lpwstr>
  </property>
</Properties>
</file>